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1"/>
  </p:notesMasterIdLst>
  <p:sldIdLst>
    <p:sldId id="262" r:id="rId2"/>
    <p:sldId id="278" r:id="rId3"/>
    <p:sldId id="282" r:id="rId4"/>
    <p:sldId id="310" r:id="rId5"/>
    <p:sldId id="279" r:id="rId6"/>
    <p:sldId id="280" r:id="rId7"/>
    <p:sldId id="355" r:id="rId8"/>
    <p:sldId id="363" r:id="rId9"/>
    <p:sldId id="283" r:id="rId10"/>
    <p:sldId id="284" r:id="rId11"/>
    <p:sldId id="333" r:id="rId12"/>
    <p:sldId id="334" r:id="rId13"/>
    <p:sldId id="357" r:id="rId14"/>
    <p:sldId id="356" r:id="rId15"/>
    <p:sldId id="358" r:id="rId16"/>
    <p:sldId id="359" r:id="rId17"/>
    <p:sldId id="360" r:id="rId18"/>
    <p:sldId id="362" r:id="rId19"/>
    <p:sldId id="361" r:id="rId20"/>
  </p:sldIdLst>
  <p:sldSz cx="9144000" cy="5143500" type="screen16x9"/>
  <p:notesSz cx="6858000" cy="9144000"/>
  <p:embeddedFontLst>
    <p:embeddedFont>
      <p:font typeface="BM DoHyeon OTF" panose="020B0600000101010101" pitchFamily="34" charset="-127"/>
      <p:regular r:id="rId22"/>
    </p:embeddedFont>
    <p:embeddedFont>
      <p:font typeface="BM HANNA Pro OTF" panose="020B0600000101010101" pitchFamily="34" charset="-127"/>
      <p:regular r:id="rId23"/>
    </p:embeddedFont>
    <p:embeddedFont>
      <p:font typeface="Google Sans" pitchFamily="2" charset="0"/>
      <p:regular r:id="rId24"/>
      <p:bold r:id="rId25"/>
      <p:italic r:id="rId26"/>
      <p:boldItalic r:id="rId27"/>
    </p:embeddedFont>
    <p:embeddedFont>
      <p:font typeface="Google Sans Medium" pitchFamily="2" charset="0"/>
      <p:regular r:id="rId28"/>
      <p:bold r:id="rId29"/>
      <p:italic r:id="rId30"/>
      <p:boldItalic r:id="rId31"/>
    </p:embeddedFont>
    <p:embeddedFont>
      <p:font typeface="Google Sans Mono" panose="020B0509030202040204" pitchFamily="49" charset="0"/>
      <p:regular r:id="rId32"/>
      <p:bold r:id="rId33"/>
      <p:italic r:id="rId34"/>
      <p:boldItalic r:id="rId35"/>
    </p:embeddedFont>
    <p:embeddedFont>
      <p:font typeface="Google Sans SemiBold" pitchFamily="2" charset="0"/>
      <p:regular r:id="rId36"/>
      <p:bold r:id="rId37"/>
      <p:italic r:id="rId38"/>
      <p:boldItalic r:id="rId39"/>
    </p:embeddedFont>
    <p:embeddedFont>
      <p:font typeface="Roboto Mono Light" panose="020F0302020204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9"/>
    <p:restoredTop sz="94680"/>
  </p:normalViewPr>
  <p:slideViewPr>
    <p:cSldViewPr snapToGrid="0">
      <p:cViewPr>
        <p:scale>
          <a:sx n="240" d="100"/>
          <a:sy n="240" d="100"/>
        </p:scale>
        <p:origin x="1136" y="8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2b8ab64d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2b8ab64d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32b8ab64de_0_1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32b8ab64de_0_1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32b8ab64de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32b8ab64de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>
          <a:extLst>
            <a:ext uri="{FF2B5EF4-FFF2-40B4-BE49-F238E27FC236}">
              <a16:creationId xmlns:a16="http://schemas.microsoft.com/office/drawing/2014/main" id="{692C7859-9E79-5B21-0A09-2C5B951B2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32b8ab64de_0_860:notes">
            <a:extLst>
              <a:ext uri="{FF2B5EF4-FFF2-40B4-BE49-F238E27FC236}">
                <a16:creationId xmlns:a16="http://schemas.microsoft.com/office/drawing/2014/main" id="{5195E467-7DFE-C59C-D3FB-6D2AB30375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32b8ab64de_0_860:notes">
            <a:extLst>
              <a:ext uri="{FF2B5EF4-FFF2-40B4-BE49-F238E27FC236}">
                <a16:creationId xmlns:a16="http://schemas.microsoft.com/office/drawing/2014/main" id="{D091DBFE-FAD7-D873-A4DC-C0078C88A1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253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>
          <a:extLst>
            <a:ext uri="{FF2B5EF4-FFF2-40B4-BE49-F238E27FC236}">
              <a16:creationId xmlns:a16="http://schemas.microsoft.com/office/drawing/2014/main" id="{886828E6-DBCD-5965-DCC0-BB7AE7525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32b8ab64de_0_860:notes">
            <a:extLst>
              <a:ext uri="{FF2B5EF4-FFF2-40B4-BE49-F238E27FC236}">
                <a16:creationId xmlns:a16="http://schemas.microsoft.com/office/drawing/2014/main" id="{70DAFAE0-84B7-01FB-F692-0CE82A3C12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32b8ab64de_0_860:notes">
            <a:extLst>
              <a:ext uri="{FF2B5EF4-FFF2-40B4-BE49-F238E27FC236}">
                <a16:creationId xmlns:a16="http://schemas.microsoft.com/office/drawing/2014/main" id="{7314F4D3-B1DD-EB58-BF72-9362C7FB47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885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>
          <a:extLst>
            <a:ext uri="{FF2B5EF4-FFF2-40B4-BE49-F238E27FC236}">
              <a16:creationId xmlns:a16="http://schemas.microsoft.com/office/drawing/2014/main" id="{733F3F18-714E-BD69-1A77-9D69F7EB1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32b8ab64de_0_860:notes">
            <a:extLst>
              <a:ext uri="{FF2B5EF4-FFF2-40B4-BE49-F238E27FC236}">
                <a16:creationId xmlns:a16="http://schemas.microsoft.com/office/drawing/2014/main" id="{F5F9F27D-7D7E-BA4F-B5F8-514EAF084A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32b8ab64de_0_860:notes">
            <a:extLst>
              <a:ext uri="{FF2B5EF4-FFF2-40B4-BE49-F238E27FC236}">
                <a16:creationId xmlns:a16="http://schemas.microsoft.com/office/drawing/2014/main" id="{B791D36A-1CE8-61CA-6B17-ADA6EAC2FB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97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>
          <a:extLst>
            <a:ext uri="{FF2B5EF4-FFF2-40B4-BE49-F238E27FC236}">
              <a16:creationId xmlns:a16="http://schemas.microsoft.com/office/drawing/2014/main" id="{8E0653AA-3059-C679-EFDB-127C85C86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32b8ab64de_0_860:notes">
            <a:extLst>
              <a:ext uri="{FF2B5EF4-FFF2-40B4-BE49-F238E27FC236}">
                <a16:creationId xmlns:a16="http://schemas.microsoft.com/office/drawing/2014/main" id="{44C343D6-4E01-60DF-4644-3FE9F35A70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32b8ab64de_0_860:notes">
            <a:extLst>
              <a:ext uri="{FF2B5EF4-FFF2-40B4-BE49-F238E27FC236}">
                <a16:creationId xmlns:a16="http://schemas.microsoft.com/office/drawing/2014/main" id="{38A75811-E400-3FAC-EC9F-9EB5478043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948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BDF35E53-0E8A-59D8-0663-A69A9CE13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32b8ab64de_0_1670:notes">
            <a:extLst>
              <a:ext uri="{FF2B5EF4-FFF2-40B4-BE49-F238E27FC236}">
                <a16:creationId xmlns:a16="http://schemas.microsoft.com/office/drawing/2014/main" id="{0BA521C7-BD3A-A7E2-AC60-EF3EA5A439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32b8ab64de_0_1670:notes">
            <a:extLst>
              <a:ext uri="{FF2B5EF4-FFF2-40B4-BE49-F238E27FC236}">
                <a16:creationId xmlns:a16="http://schemas.microsoft.com/office/drawing/2014/main" id="{87B69E24-E371-5F58-B461-13C78AF23B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944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34C2D24A-0EE6-C424-3DF3-BB972184B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2b8ab64de_0_58:notes">
            <a:extLst>
              <a:ext uri="{FF2B5EF4-FFF2-40B4-BE49-F238E27FC236}">
                <a16:creationId xmlns:a16="http://schemas.microsoft.com/office/drawing/2014/main" id="{03EFC745-54DE-B370-3026-90F1BBE20B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2b8ab64de_0_58:notes">
            <a:extLst>
              <a:ext uri="{FF2B5EF4-FFF2-40B4-BE49-F238E27FC236}">
                <a16:creationId xmlns:a16="http://schemas.microsoft.com/office/drawing/2014/main" id="{6BFD3B7D-2A24-248F-10AE-4BFFF5D8A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507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E4ABEFC2-25C0-1B4F-8D46-933897AC0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2b8ab64de_0_58:notes">
            <a:extLst>
              <a:ext uri="{FF2B5EF4-FFF2-40B4-BE49-F238E27FC236}">
                <a16:creationId xmlns:a16="http://schemas.microsoft.com/office/drawing/2014/main" id="{7DA6CFED-8D27-688E-5036-76A8FDDDD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2b8ab64de_0_58:notes">
            <a:extLst>
              <a:ext uri="{FF2B5EF4-FFF2-40B4-BE49-F238E27FC236}">
                <a16:creationId xmlns:a16="http://schemas.microsoft.com/office/drawing/2014/main" id="{3FC362F8-3D37-0A11-E32D-5C8B2F3538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658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2b8ab64de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32b8ab64de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32b8ab64de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32b8ab64de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32b8ab64de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32b8ab64de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32b8ab64de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32b8ab64de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34691E84-A22E-365D-F507-8EBEDCDB8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32b8ab64de_0_226:notes">
            <a:extLst>
              <a:ext uri="{FF2B5EF4-FFF2-40B4-BE49-F238E27FC236}">
                <a16:creationId xmlns:a16="http://schemas.microsoft.com/office/drawing/2014/main" id="{3BE641E9-36A8-6A6F-55DA-AACCAEAC3A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32b8ab64de_0_226:notes">
            <a:extLst>
              <a:ext uri="{FF2B5EF4-FFF2-40B4-BE49-F238E27FC236}">
                <a16:creationId xmlns:a16="http://schemas.microsoft.com/office/drawing/2014/main" id="{B2D07C10-420E-FE04-2BFD-3282696CFD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620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>
          <a:extLst>
            <a:ext uri="{FF2B5EF4-FFF2-40B4-BE49-F238E27FC236}">
              <a16:creationId xmlns:a16="http://schemas.microsoft.com/office/drawing/2014/main" id="{4B942E37-E7DC-121F-83A8-5693504AE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32b8ab64de_0_208:notes">
            <a:extLst>
              <a:ext uri="{FF2B5EF4-FFF2-40B4-BE49-F238E27FC236}">
                <a16:creationId xmlns:a16="http://schemas.microsoft.com/office/drawing/2014/main" id="{F2124951-5E5D-0B55-93CC-99311E57A1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32b8ab64de_0_208:notes">
            <a:extLst>
              <a:ext uri="{FF2B5EF4-FFF2-40B4-BE49-F238E27FC236}">
                <a16:creationId xmlns:a16="http://schemas.microsoft.com/office/drawing/2014/main" id="{2AF3BE00-F67D-E507-35CE-64EBEB2A06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164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32b8ab64de_0_1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32b8ab64de_0_1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Blu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Blue">
  <p:cSld name="CUSTOM_7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reen">
  <p:cSld name="CUSTOM_7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Yellow">
  <p:cSld name="CUSTOM_7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Red">
  <p:cSld name="CUSTOM_7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525075" y="667675"/>
            <a:ext cx="6294000" cy="1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5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Blue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564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Green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5959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Yellow">
  <p:cSld name="ONE_COLUMN_TEX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6136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Red">
  <p:cSld name="ONE_COLUMN_TEXT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6136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5" name="Google Shape;7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1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2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23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88" name="Google Shape;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2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2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96" name="Google Shape;9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4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5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CUSTOM_16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dark bg">
  <p:cSld name="CUSTOM_15_1">
    <p:bg>
      <p:bgPr>
        <a:solidFill>
          <a:srgbClr val="202124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Yellow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Red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Neutral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541000" y="1171650"/>
            <a:ext cx="4878900" cy="221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7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25075" y="667675"/>
            <a:ext cx="62940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ogle Sans"/>
              <a:buNone/>
              <a:defRPr sz="3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6175" y="1540225"/>
            <a:ext cx="452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4" r:id="rId24"/>
    <p:sldLayoutId id="2147483675" r:id="rId25"/>
    <p:sldLayoutId id="2147483676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50" y="434644"/>
            <a:ext cx="2755487" cy="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8"/>
          <p:cNvSpPr txBox="1"/>
          <p:nvPr/>
        </p:nvSpPr>
        <p:spPr>
          <a:xfrm>
            <a:off x="523225" y="4146500"/>
            <a:ext cx="574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GDGoC</a:t>
            </a:r>
            <a:r>
              <a:rPr lang="en-US" sz="1800" dirty="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 INU / SERVER / MEMBER / </a:t>
            </a:r>
            <a:r>
              <a:rPr lang="ko-KR" altLang="en-US" sz="18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Google Sans SemiBold"/>
                <a:sym typeface="Google Sans SemiBold"/>
              </a:rPr>
              <a:t>이제용</a:t>
            </a:r>
            <a:endParaRPr sz="1800" dirty="0">
              <a:solidFill>
                <a:schemeClr val="dk1"/>
              </a:solidFill>
              <a:latin typeface="BM HANNA Pro OTF" panose="020B0600000101010101" pitchFamily="34" charset="-127"/>
              <a:ea typeface="BM HANNA Pro OTF" panose="020B0600000101010101" pitchFamily="34" charset="-127"/>
              <a:cs typeface="Google Sans SemiBold"/>
              <a:sym typeface="Google Sans SemiBold"/>
            </a:endParaRPr>
          </a:p>
        </p:txBody>
      </p:sp>
      <p:pic>
        <p:nvPicPr>
          <p:cNvPr id="184" name="Google Shape;184;p38"/>
          <p:cNvPicPr preferRelativeResize="0"/>
          <p:nvPr/>
        </p:nvPicPr>
        <p:blipFill rotWithShape="1">
          <a:blip r:embed="rId4">
            <a:alphaModFix/>
          </a:blip>
          <a:srcRect t="1057" b="1057"/>
          <a:stretch/>
        </p:blipFill>
        <p:spPr>
          <a:xfrm>
            <a:off x="6971950" y="3556908"/>
            <a:ext cx="1688000" cy="10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8"/>
          <p:cNvSpPr txBox="1"/>
          <p:nvPr/>
        </p:nvSpPr>
        <p:spPr>
          <a:xfrm>
            <a:off x="523225" y="1826125"/>
            <a:ext cx="6907200" cy="183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"/>
                <a:sym typeface="Google Sans"/>
              </a:rPr>
              <a:t>단위 테스트</a:t>
            </a:r>
            <a:endParaRPr lang="en-US" altLang="ko-KR" sz="67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"/>
                <a:sym typeface="Google Sans"/>
              </a:rPr>
              <a:t>(Unit Test)</a:t>
            </a:r>
            <a:endParaRPr sz="40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"/>
              <a:sym typeface="Google Sans"/>
            </a:endParaRPr>
          </a:p>
        </p:txBody>
      </p:sp>
      <p:sp>
        <p:nvSpPr>
          <p:cNvPr id="186" name="Google Shape;186;p38"/>
          <p:cNvSpPr txBox="1"/>
          <p:nvPr/>
        </p:nvSpPr>
        <p:spPr>
          <a:xfrm>
            <a:off x="1320318" y="638188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Incheon National University </a:t>
            </a:r>
            <a:r>
              <a:rPr lang="en-US" altLang="ko-KR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/</a:t>
            </a:r>
            <a:r>
              <a:rPr lang="ko-KR" altLang="en-US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lang="en" altLang="ko-KR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Server</a:t>
            </a:r>
            <a:endParaRPr sz="1150" dirty="0">
              <a:solidFill>
                <a:srgbClr val="4285F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0"/>
          <p:cNvSpPr txBox="1"/>
          <p:nvPr/>
        </p:nvSpPr>
        <p:spPr>
          <a:xfrm>
            <a:off x="508001" y="2037491"/>
            <a:ext cx="58026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FontTx/>
              <a:buChar char="-"/>
            </a:pPr>
            <a:r>
              <a:rPr lang="en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Given :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어떠한 데이터가 주어질 때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en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When :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어떠한 기능을 실행하면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en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Then :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어떠한 결과를 기대한다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24" name="Google Shape;424;p60"/>
          <p:cNvSpPr txBox="1"/>
          <p:nvPr/>
        </p:nvSpPr>
        <p:spPr>
          <a:xfrm>
            <a:off x="523224" y="339925"/>
            <a:ext cx="748046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Given/When/Then </a:t>
            </a:r>
            <a:r>
              <a:rPr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패턴</a:t>
            </a:r>
            <a:endParaRPr sz="4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SemiBold"/>
              <a:sym typeface="Google Sans SemiBold"/>
            </a:endParaRPr>
          </a:p>
        </p:txBody>
      </p:sp>
      <p:pic>
        <p:nvPicPr>
          <p:cNvPr id="425" name="Google Shape;4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250" y="1897675"/>
            <a:ext cx="1547749" cy="1523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328" y="4012792"/>
            <a:ext cx="1551451" cy="45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1B26885-0131-23C6-819D-8EBCB9FB3F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6727"/>
          <a:stretch/>
        </p:blipFill>
        <p:spPr>
          <a:xfrm>
            <a:off x="4263456" y="1701759"/>
            <a:ext cx="2269911" cy="17399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09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3AE60"/>
                </a:solidFill>
                <a:effectLst/>
              </a:rPr>
              <a:t>@Service</a:t>
            </a:r>
            <a:br>
              <a:rPr lang="en" altLang="ko-KR" sz="1000" dirty="0">
                <a:solidFill>
                  <a:srgbClr val="B3AE60"/>
                </a:solidFill>
                <a:effectLst/>
              </a:rPr>
            </a:br>
            <a:r>
              <a:rPr lang="en" altLang="ko-KR" sz="1000" dirty="0">
                <a:solidFill>
                  <a:srgbClr val="B3AE60"/>
                </a:solidFill>
                <a:effectLst/>
              </a:rPr>
              <a:t>@Transactional</a:t>
            </a:r>
            <a:br>
              <a:rPr lang="en" altLang="ko-KR" sz="1000" dirty="0">
                <a:solidFill>
                  <a:srgbClr val="B3AE60"/>
                </a:solidFill>
                <a:effectLst/>
              </a:rPr>
            </a:br>
            <a:r>
              <a:rPr lang="en" altLang="ko-KR" sz="1000" dirty="0">
                <a:solidFill>
                  <a:srgbClr val="B3AE60"/>
                </a:solidFill>
                <a:effectLst/>
              </a:rPr>
              <a:t>@</a:t>
            </a:r>
            <a:r>
              <a:rPr lang="en" altLang="ko-KR" sz="1000" dirty="0" err="1">
                <a:solidFill>
                  <a:srgbClr val="B3AE60"/>
                </a:solidFill>
                <a:effectLst/>
              </a:rPr>
              <a:t>RequiredArgsConstructor</a:t>
            </a:r>
            <a:br>
              <a:rPr lang="en" altLang="ko-KR" sz="1000" dirty="0">
                <a:solidFill>
                  <a:srgbClr val="B3AE60"/>
                </a:solidFill>
                <a:effectLst/>
              </a:rPr>
            </a:br>
            <a:r>
              <a:rPr lang="en" altLang="ko-KR" sz="1000" dirty="0">
                <a:solidFill>
                  <a:srgbClr val="CF8E6D"/>
                </a:solidFill>
                <a:effectLst/>
              </a:rPr>
              <a:t>public class 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UserService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 {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000" dirty="0">
                <a:solidFill>
                  <a:srgbClr val="CF8E6D"/>
                </a:solidFill>
                <a:effectLst/>
              </a:rPr>
              <a:t>private final 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UserRepository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 </a:t>
            </a:r>
            <a:r>
              <a:rPr lang="en" altLang="ko-KR" sz="1000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;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000" dirty="0">
                <a:solidFill>
                  <a:srgbClr val="CF8E6D"/>
                </a:solidFill>
                <a:effectLst/>
              </a:rPr>
              <a:t>public 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Long </a:t>
            </a:r>
            <a:r>
              <a:rPr lang="en" altLang="ko-KR" sz="1000" dirty="0" err="1">
                <a:solidFill>
                  <a:srgbClr val="56A8F5"/>
                </a:solidFill>
                <a:effectLst/>
              </a:rPr>
              <a:t>signUp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SignUpRequestDto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 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signUpRequestDto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) {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        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validateDuplicateMember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signUpRequestDto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);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        Users 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saveUser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 = 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buildUser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signUpRequestDto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);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        </a:t>
            </a:r>
            <a:r>
              <a:rPr lang="en" altLang="ko-KR" sz="1000" dirty="0">
                <a:solidFill>
                  <a:srgbClr val="CF8E6D"/>
                </a:solidFill>
                <a:effectLst/>
              </a:rPr>
              <a:t>return </a:t>
            </a:r>
            <a:r>
              <a:rPr lang="en" altLang="ko-KR" sz="1000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.save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saveUser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).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getId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();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    }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000" dirty="0">
                <a:solidFill>
                  <a:srgbClr val="CF8E6D"/>
                </a:solidFill>
                <a:effectLst/>
              </a:rPr>
              <a:t>public 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Long </a:t>
            </a:r>
            <a:r>
              <a:rPr lang="en" altLang="ko-KR" sz="1000" dirty="0">
                <a:solidFill>
                  <a:srgbClr val="56A8F5"/>
                </a:solidFill>
                <a:effectLst/>
              </a:rPr>
              <a:t>login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LoginRequestDto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 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loginRequestDto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) {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        Users user = </a:t>
            </a:r>
            <a:r>
              <a:rPr lang="en" altLang="ko-KR" sz="1000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.findByEmail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loginRequestDto.getEmail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())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                .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orElseThrow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(() -&gt; </a:t>
            </a:r>
            <a:r>
              <a:rPr lang="en" altLang="ko-KR" sz="1000" dirty="0">
                <a:solidFill>
                  <a:srgbClr val="CF8E6D"/>
                </a:solidFill>
                <a:effectLst/>
              </a:rPr>
              <a:t>new 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IllegalArgumentException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000" dirty="0">
                <a:solidFill>
                  <a:srgbClr val="6AAB73"/>
                </a:solidFill>
                <a:effectLst/>
              </a:rPr>
              <a:t>"</a:t>
            </a:r>
            <a:r>
              <a:rPr lang="ko-KR" altLang="en-US" sz="10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가입되지 않은 이메일입니다</a:t>
            </a:r>
            <a:r>
              <a:rPr lang="en-US" altLang="ko-KR" sz="1000" dirty="0">
                <a:solidFill>
                  <a:srgbClr val="6AAB73"/>
                </a:solidFill>
                <a:effectLst/>
              </a:rPr>
              <a:t>."</a:t>
            </a:r>
            <a:r>
              <a:rPr lang="en-US" altLang="ko-KR" sz="1000" dirty="0">
                <a:solidFill>
                  <a:srgbClr val="BCBEC4"/>
                </a:solidFill>
                <a:effectLst/>
              </a:rPr>
              <a:t>));</a:t>
            </a:r>
            <a:br>
              <a:rPr lang="en-US" altLang="ko-KR" sz="1000" dirty="0">
                <a:solidFill>
                  <a:srgbClr val="BCBEC4"/>
                </a:solidFill>
                <a:effectLst/>
              </a:rPr>
            </a:br>
            <a:br>
              <a:rPr lang="en-US" altLang="ko-KR" sz="1000" dirty="0">
                <a:solidFill>
                  <a:srgbClr val="BCBEC4"/>
                </a:solidFill>
                <a:effectLst/>
              </a:rPr>
            </a:br>
            <a:r>
              <a:rPr lang="en-US" altLang="ko-KR" sz="1000" dirty="0">
                <a:solidFill>
                  <a:srgbClr val="BCBEC4"/>
                </a:solidFill>
                <a:effectLst/>
              </a:rPr>
              <a:t>        </a:t>
            </a:r>
            <a:r>
              <a:rPr lang="en" altLang="ko-KR" sz="1000" dirty="0">
                <a:solidFill>
                  <a:srgbClr val="CF8E6D"/>
                </a:solidFill>
                <a:effectLst/>
              </a:rPr>
              <a:t>if 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(!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user.getPassword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().equals(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loginRequestDto.getPassword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())) {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            </a:t>
            </a:r>
            <a:r>
              <a:rPr lang="en" altLang="ko-KR" sz="1000" dirty="0">
                <a:solidFill>
                  <a:srgbClr val="CF8E6D"/>
                </a:solidFill>
                <a:effectLst/>
              </a:rPr>
              <a:t>throw new 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IllegalArgumentException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000" dirty="0">
                <a:solidFill>
                  <a:srgbClr val="6AAB73"/>
                </a:solidFill>
                <a:effectLst/>
              </a:rPr>
              <a:t>"</a:t>
            </a:r>
            <a:r>
              <a:rPr lang="ko-KR" altLang="en-US" sz="10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비밀번호가 일치하지 않습니다</a:t>
            </a:r>
            <a:r>
              <a:rPr lang="en-US" altLang="ko-KR" sz="1000" dirty="0">
                <a:solidFill>
                  <a:srgbClr val="6AAB73"/>
                </a:solidFill>
                <a:effectLst/>
              </a:rPr>
              <a:t>."</a:t>
            </a:r>
            <a:r>
              <a:rPr lang="en-US" altLang="ko-KR" sz="1000" dirty="0">
                <a:solidFill>
                  <a:srgbClr val="BCBEC4"/>
                </a:solidFill>
                <a:effectLst/>
              </a:rPr>
              <a:t>);</a:t>
            </a:r>
            <a:br>
              <a:rPr lang="en-US" altLang="ko-KR" sz="1000" dirty="0">
                <a:solidFill>
                  <a:srgbClr val="BCBEC4"/>
                </a:solidFill>
                <a:effectLst/>
              </a:rPr>
            </a:br>
            <a:r>
              <a:rPr lang="en-US" altLang="ko-KR" sz="1000" dirty="0">
                <a:solidFill>
                  <a:srgbClr val="BCBEC4"/>
                </a:solidFill>
                <a:effectLst/>
              </a:rPr>
              <a:t>        }</a:t>
            </a:r>
            <a:br>
              <a:rPr lang="en-US" altLang="ko-KR" sz="1000" dirty="0">
                <a:solidFill>
                  <a:srgbClr val="BCBEC4"/>
                </a:solidFill>
                <a:effectLst/>
              </a:rPr>
            </a:br>
            <a:br>
              <a:rPr lang="en-US" altLang="ko-KR" sz="1000" dirty="0">
                <a:solidFill>
                  <a:srgbClr val="BCBEC4"/>
                </a:solidFill>
                <a:effectLst/>
              </a:rPr>
            </a:br>
            <a:r>
              <a:rPr lang="en-US" altLang="ko-KR" sz="1000" dirty="0">
                <a:solidFill>
                  <a:srgbClr val="BCBEC4"/>
                </a:solidFill>
                <a:effectLst/>
              </a:rPr>
              <a:t>        </a:t>
            </a:r>
            <a:r>
              <a:rPr lang="en" altLang="ko-KR" sz="1000" dirty="0">
                <a:solidFill>
                  <a:srgbClr val="CF8E6D"/>
                </a:solidFill>
                <a:effectLst/>
              </a:rPr>
              <a:t>return 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user.getId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();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    }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}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endParaRPr lang="en" altLang="ko-KR" sz="1000" dirty="0">
              <a:solidFill>
                <a:srgbClr val="BCBEC4"/>
              </a:solidFill>
              <a:effectLst/>
            </a:endParaRPr>
          </a:p>
        </p:txBody>
      </p:sp>
      <p:sp>
        <p:nvSpPr>
          <p:cNvPr id="1039" name="Google Shape;1039;p109"/>
          <p:cNvSpPr/>
          <p:nvPr/>
        </p:nvSpPr>
        <p:spPr>
          <a:xfrm rot="-1448102">
            <a:off x="2061" y="2617639"/>
            <a:ext cx="1183452" cy="1183575"/>
          </a:xfrm>
          <a:prstGeom prst="ellipse">
            <a:avLst/>
          </a:prstGeom>
          <a:solidFill>
            <a:srgbClr val="9DF6B1"/>
          </a:solidFill>
          <a:ln>
            <a:noFill/>
          </a:ln>
        </p:spPr>
        <p:txBody>
          <a:bodyPr spcFirstLastPara="1" wrap="square" lIns="0" tIns="137150" rIns="0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ko-KR" altLang="en-US" sz="800" b="1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Fraunces SemiBold"/>
              </a:rPr>
              <a:t>유저 로그인 기능</a:t>
            </a:r>
            <a:endParaRPr sz="800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40" name="Google Shape;1040;p109"/>
          <p:cNvSpPr/>
          <p:nvPr/>
        </p:nvSpPr>
        <p:spPr>
          <a:xfrm rot="1323362">
            <a:off x="6409967" y="208433"/>
            <a:ext cx="1378913" cy="1379191"/>
          </a:xfrm>
          <a:prstGeom prst="ellipse">
            <a:avLst/>
          </a:prstGeom>
          <a:solidFill>
            <a:srgbClr val="9DF6B1"/>
          </a:solidFill>
          <a:ln>
            <a:noFill/>
          </a:ln>
        </p:spPr>
        <p:txBody>
          <a:bodyPr spcFirstLastPara="1" wrap="square" lIns="0" tIns="182875" rIns="0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ko-KR" altLang="en-US" sz="800" dirty="0">
                <a:solidFill>
                  <a:srgbClr val="181818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Fraunces SemiBold"/>
                <a:sym typeface="Fraunces SemiBold"/>
              </a:rPr>
              <a:t>유저 회원가입 기능</a:t>
            </a:r>
            <a:endParaRPr sz="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Fraunces SemiBold"/>
              <a:sym typeface="Fraunce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10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altLang="ko-KR" dirty="0">
                <a:solidFill>
                  <a:srgbClr val="B3AE60"/>
                </a:solidFill>
                <a:effectLst/>
              </a:rPr>
              <a:t>	@Mock</a:t>
            </a:r>
            <a:br>
              <a:rPr lang="en" altLang="ko-KR" dirty="0">
                <a:solidFill>
                  <a:srgbClr val="B3AE60"/>
                </a:solidFill>
                <a:effectLst/>
              </a:rPr>
            </a:br>
            <a:r>
              <a:rPr lang="en" altLang="ko-KR" dirty="0">
                <a:solidFill>
                  <a:srgbClr val="CF8E6D"/>
                </a:solidFill>
                <a:effectLst/>
              </a:rPr>
              <a:t>private 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UserRepository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 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;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B3AE60"/>
                </a:solidFill>
                <a:effectLst/>
              </a:rPr>
              <a:t>@</a:t>
            </a:r>
            <a:r>
              <a:rPr lang="en" altLang="ko-KR" dirty="0" err="1">
                <a:solidFill>
                  <a:srgbClr val="B3AE60"/>
                </a:solidFill>
                <a:effectLst/>
              </a:rPr>
              <a:t>InjectMocks</a:t>
            </a:r>
            <a:br>
              <a:rPr lang="en" altLang="ko-KR" dirty="0">
                <a:solidFill>
                  <a:srgbClr val="B3AE60"/>
                </a:solidFill>
                <a:effectLst/>
              </a:rPr>
            </a:br>
            <a:r>
              <a:rPr lang="en" altLang="ko-KR" dirty="0">
                <a:solidFill>
                  <a:srgbClr val="CF8E6D"/>
                </a:solidFill>
                <a:effectLst/>
              </a:rPr>
              <a:t>private 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UserService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 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userService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;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CF8E6D"/>
                </a:solidFill>
                <a:effectLst/>
              </a:rPr>
              <a:t>private 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SignUpRequestDto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 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signUpRequestDto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;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CF8E6D"/>
                </a:solidFill>
                <a:effectLst/>
              </a:rPr>
              <a:t>private 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LoginRequestDto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 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loginRequestDto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;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CF8E6D"/>
                </a:solidFill>
                <a:effectLst/>
              </a:rPr>
              <a:t>private 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Users </a:t>
            </a:r>
            <a:r>
              <a:rPr lang="en" altLang="ko-KR" dirty="0">
                <a:solidFill>
                  <a:srgbClr val="C77DBB"/>
                </a:solidFill>
                <a:effectLst/>
              </a:rPr>
              <a:t>user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;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>
          <a:extLst>
            <a:ext uri="{FF2B5EF4-FFF2-40B4-BE49-F238E27FC236}">
              <a16:creationId xmlns:a16="http://schemas.microsoft.com/office/drawing/2014/main" id="{92E3C613-C922-20F9-4979-AC3C0C79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10">
            <a:extLst>
              <a:ext uri="{FF2B5EF4-FFF2-40B4-BE49-F238E27FC236}">
                <a16:creationId xmlns:a16="http://schemas.microsoft.com/office/drawing/2014/main" id="{D3BEC117-FB88-CB11-A56D-375BB24D1E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altLang="ko-KR" sz="1200" dirty="0">
                <a:solidFill>
                  <a:srgbClr val="B3AE60"/>
                </a:solidFill>
                <a:effectLst/>
              </a:rPr>
              <a:t>	@</a:t>
            </a:r>
            <a:r>
              <a:rPr lang="en" altLang="ko-KR" sz="1200" dirty="0" err="1">
                <a:solidFill>
                  <a:srgbClr val="B3AE60"/>
                </a:solidFill>
                <a:effectLst/>
              </a:rPr>
              <a:t>BeforeEach</a:t>
            </a:r>
            <a:br>
              <a:rPr lang="en" altLang="ko-KR" sz="1200" dirty="0">
                <a:solidFill>
                  <a:srgbClr val="B3AE60"/>
                </a:solidFill>
                <a:effectLst/>
              </a:rPr>
            </a:br>
            <a:r>
              <a:rPr lang="en" altLang="ko-KR" sz="1200" dirty="0">
                <a:solidFill>
                  <a:srgbClr val="CF8E6D"/>
                </a:solidFill>
                <a:effectLst/>
              </a:rPr>
              <a:t>void </a:t>
            </a:r>
            <a:r>
              <a:rPr lang="en" altLang="ko-KR" sz="1200" dirty="0" err="1">
                <a:solidFill>
                  <a:srgbClr val="56A8F5"/>
                </a:solidFill>
                <a:effectLst/>
              </a:rPr>
              <a:t>setUp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() {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200" dirty="0" err="1">
                <a:solidFill>
                  <a:srgbClr val="BCBEC4"/>
                </a:solidFill>
                <a:effectLst/>
              </a:rPr>
              <a:t>MockitoAnnotations.</a:t>
            </a:r>
            <a:r>
              <a:rPr lang="en" altLang="ko-KR" sz="1200" i="1" dirty="0" err="1">
                <a:solidFill>
                  <a:srgbClr val="BCBEC4"/>
                </a:solidFill>
                <a:effectLst/>
              </a:rPr>
              <a:t>openMocks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200" dirty="0">
                <a:solidFill>
                  <a:srgbClr val="CF8E6D"/>
                </a:solidFill>
                <a:effectLst/>
              </a:rPr>
              <a:t>this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);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200" i="1" dirty="0">
                <a:solidFill>
                  <a:srgbClr val="BCBEC4"/>
                </a:solidFill>
                <a:effectLst/>
              </a:rPr>
              <a:t>reset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200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);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br>
              <a:rPr lang="ko-KR" altLang="en-US" sz="1200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</a:br>
            <a:r>
              <a:rPr lang="ko-KR" altLang="en-US" sz="1200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    </a:t>
            </a:r>
            <a:r>
              <a:rPr lang="en" altLang="ko-KR" sz="1200" dirty="0" err="1">
                <a:solidFill>
                  <a:srgbClr val="C77DBB"/>
                </a:solidFill>
                <a:effectLst/>
              </a:rPr>
              <a:t>signUpRequestDto</a:t>
            </a:r>
            <a:r>
              <a:rPr lang="en" altLang="ko-KR" sz="1200" dirty="0">
                <a:solidFill>
                  <a:srgbClr val="C77DBB"/>
                </a:solidFill>
                <a:effectLst/>
              </a:rPr>
              <a:t> 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= </a:t>
            </a:r>
            <a:r>
              <a:rPr lang="en" altLang="ko-KR" sz="1200" dirty="0" err="1">
                <a:solidFill>
                  <a:srgbClr val="BCBEC4"/>
                </a:solidFill>
                <a:effectLst/>
              </a:rPr>
              <a:t>SignUpRequestDto.</a:t>
            </a:r>
            <a:r>
              <a:rPr lang="en" altLang="ko-KR" sz="1200" i="1" dirty="0" err="1">
                <a:solidFill>
                  <a:srgbClr val="BCBEC4"/>
                </a:solidFill>
                <a:effectLst/>
              </a:rPr>
              <a:t>builder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()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        .email(</a:t>
            </a:r>
            <a:r>
              <a:rPr lang="en" altLang="ko-KR" sz="1200" dirty="0">
                <a:solidFill>
                  <a:srgbClr val="6AAB73"/>
                </a:solidFill>
                <a:effectLst/>
              </a:rPr>
              <a:t>"</a:t>
            </a:r>
            <a:r>
              <a:rPr lang="en" altLang="ko-KR" sz="1200" dirty="0" err="1">
                <a:solidFill>
                  <a:srgbClr val="6AAB73"/>
                </a:solidFill>
                <a:effectLst/>
              </a:rPr>
              <a:t>test@test.com</a:t>
            </a:r>
            <a:r>
              <a:rPr lang="en" altLang="ko-KR" sz="1200" dirty="0">
                <a:solidFill>
                  <a:srgbClr val="6AAB73"/>
                </a:solidFill>
                <a:effectLst/>
              </a:rPr>
              <a:t>"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)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        .password(</a:t>
            </a:r>
            <a:r>
              <a:rPr lang="en" altLang="ko-KR" sz="1200" dirty="0">
                <a:solidFill>
                  <a:srgbClr val="6AAB73"/>
                </a:solidFill>
                <a:effectLst/>
              </a:rPr>
              <a:t>"password"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)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        .name(</a:t>
            </a:r>
            <a:r>
              <a:rPr lang="en" altLang="ko-KR" sz="1200" dirty="0">
                <a:solidFill>
                  <a:srgbClr val="6AAB73"/>
                </a:solidFill>
                <a:effectLst/>
              </a:rPr>
              <a:t>"</a:t>
            </a:r>
            <a:r>
              <a:rPr lang="en" altLang="ko-KR" sz="1200" dirty="0" err="1">
                <a:solidFill>
                  <a:srgbClr val="6AAB73"/>
                </a:solidFill>
                <a:effectLst/>
              </a:rPr>
              <a:t>testUser</a:t>
            </a:r>
            <a:r>
              <a:rPr lang="en" altLang="ko-KR" sz="1200" dirty="0">
                <a:solidFill>
                  <a:srgbClr val="6AAB73"/>
                </a:solidFill>
                <a:effectLst/>
              </a:rPr>
              <a:t>"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)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        .build();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200" dirty="0" err="1">
                <a:solidFill>
                  <a:srgbClr val="C77DBB"/>
                </a:solidFill>
                <a:effectLst/>
              </a:rPr>
              <a:t>loginRequestDto</a:t>
            </a:r>
            <a:r>
              <a:rPr lang="en" altLang="ko-KR" sz="1200" dirty="0">
                <a:solidFill>
                  <a:srgbClr val="C77DBB"/>
                </a:solidFill>
                <a:effectLst/>
              </a:rPr>
              <a:t> 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= </a:t>
            </a:r>
            <a:r>
              <a:rPr lang="en" altLang="ko-KR" sz="1200" dirty="0" err="1">
                <a:solidFill>
                  <a:srgbClr val="BCBEC4"/>
                </a:solidFill>
                <a:effectLst/>
              </a:rPr>
              <a:t>LoginRequestDto.</a:t>
            </a:r>
            <a:r>
              <a:rPr lang="en" altLang="ko-KR" sz="1200" i="1" dirty="0" err="1">
                <a:solidFill>
                  <a:srgbClr val="BCBEC4"/>
                </a:solidFill>
                <a:effectLst/>
              </a:rPr>
              <a:t>builder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()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        .email(</a:t>
            </a:r>
            <a:r>
              <a:rPr lang="en" altLang="ko-KR" sz="1200" dirty="0">
                <a:solidFill>
                  <a:srgbClr val="6AAB73"/>
                </a:solidFill>
                <a:effectLst/>
              </a:rPr>
              <a:t>"</a:t>
            </a:r>
            <a:r>
              <a:rPr lang="en" altLang="ko-KR" sz="1200" dirty="0" err="1">
                <a:solidFill>
                  <a:srgbClr val="6AAB73"/>
                </a:solidFill>
                <a:effectLst/>
              </a:rPr>
              <a:t>test@test.com</a:t>
            </a:r>
            <a:r>
              <a:rPr lang="en" altLang="ko-KR" sz="1200" dirty="0">
                <a:solidFill>
                  <a:srgbClr val="6AAB73"/>
                </a:solidFill>
                <a:effectLst/>
              </a:rPr>
              <a:t>"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)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        .password(</a:t>
            </a:r>
            <a:r>
              <a:rPr lang="en" altLang="ko-KR" sz="1200" dirty="0">
                <a:solidFill>
                  <a:srgbClr val="6AAB73"/>
                </a:solidFill>
                <a:effectLst/>
              </a:rPr>
              <a:t>"password"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)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        .build();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200" dirty="0">
                <a:solidFill>
                  <a:srgbClr val="C77DBB"/>
                </a:solidFill>
                <a:effectLst/>
              </a:rPr>
              <a:t>user 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= </a:t>
            </a:r>
            <a:r>
              <a:rPr lang="en" altLang="ko-KR" sz="1200" dirty="0" err="1">
                <a:solidFill>
                  <a:srgbClr val="BCBEC4"/>
                </a:solidFill>
                <a:effectLst/>
              </a:rPr>
              <a:t>Users.</a:t>
            </a:r>
            <a:r>
              <a:rPr lang="en" altLang="ko-KR" sz="1200" i="1" dirty="0" err="1">
                <a:solidFill>
                  <a:srgbClr val="BCBEC4"/>
                </a:solidFill>
                <a:effectLst/>
              </a:rPr>
              <a:t>builder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()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        .email(</a:t>
            </a:r>
            <a:r>
              <a:rPr lang="en" altLang="ko-KR" sz="1200" dirty="0">
                <a:solidFill>
                  <a:srgbClr val="6AAB73"/>
                </a:solidFill>
                <a:effectLst/>
              </a:rPr>
              <a:t>"</a:t>
            </a:r>
            <a:r>
              <a:rPr lang="en" altLang="ko-KR" sz="1200" dirty="0" err="1">
                <a:solidFill>
                  <a:srgbClr val="6AAB73"/>
                </a:solidFill>
                <a:effectLst/>
              </a:rPr>
              <a:t>test@test.com</a:t>
            </a:r>
            <a:r>
              <a:rPr lang="en" altLang="ko-KR" sz="1200" dirty="0">
                <a:solidFill>
                  <a:srgbClr val="6AAB73"/>
                </a:solidFill>
                <a:effectLst/>
              </a:rPr>
              <a:t>"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)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        .password(</a:t>
            </a:r>
            <a:r>
              <a:rPr lang="en" altLang="ko-KR" sz="1200" dirty="0">
                <a:solidFill>
                  <a:srgbClr val="6AAB73"/>
                </a:solidFill>
                <a:effectLst/>
              </a:rPr>
              <a:t>"password"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)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        .name(</a:t>
            </a:r>
            <a:r>
              <a:rPr lang="en" altLang="ko-KR" sz="1200" dirty="0">
                <a:solidFill>
                  <a:srgbClr val="6AAB73"/>
                </a:solidFill>
                <a:effectLst/>
              </a:rPr>
              <a:t>"</a:t>
            </a:r>
            <a:r>
              <a:rPr lang="en" altLang="ko-KR" sz="1200" dirty="0" err="1">
                <a:solidFill>
                  <a:srgbClr val="6AAB73"/>
                </a:solidFill>
                <a:effectLst/>
              </a:rPr>
              <a:t>testUser</a:t>
            </a:r>
            <a:r>
              <a:rPr lang="en" altLang="ko-KR" sz="1200" dirty="0">
                <a:solidFill>
                  <a:srgbClr val="6AAB73"/>
                </a:solidFill>
                <a:effectLst/>
              </a:rPr>
              <a:t>"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)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        .build();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6358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>
          <a:extLst>
            <a:ext uri="{FF2B5EF4-FFF2-40B4-BE49-F238E27FC236}">
              <a16:creationId xmlns:a16="http://schemas.microsoft.com/office/drawing/2014/main" id="{8D0C6CC6-D9ED-8B11-E8F1-CFBABF9A1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10">
            <a:extLst>
              <a:ext uri="{FF2B5EF4-FFF2-40B4-BE49-F238E27FC236}">
                <a16:creationId xmlns:a16="http://schemas.microsoft.com/office/drawing/2014/main" id="{7388AB56-A913-6729-C648-A41105C2555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altLang="ko-KR" dirty="0">
                <a:solidFill>
                  <a:srgbClr val="B3AE60"/>
                </a:solidFill>
                <a:effectLst/>
              </a:rPr>
              <a:t>	@Test</a:t>
            </a:r>
            <a:br>
              <a:rPr lang="en" altLang="ko-KR" dirty="0">
                <a:solidFill>
                  <a:srgbClr val="B3AE60"/>
                </a:solidFill>
                <a:effectLst/>
              </a:rPr>
            </a:br>
            <a:r>
              <a:rPr lang="en" altLang="ko-KR" dirty="0">
                <a:solidFill>
                  <a:srgbClr val="B3AE60"/>
                </a:solidFill>
                <a:effectLst/>
              </a:rPr>
              <a:t>@DisplayName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>
                <a:solidFill>
                  <a:srgbClr val="6AAB73"/>
                </a:solidFill>
                <a:effectLst/>
              </a:rPr>
              <a:t>"</a:t>
            </a:r>
            <a:r>
              <a:rPr lang="ko-KR" altLang="en-US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유저 회원가입 테스트</a:t>
            </a:r>
            <a:r>
              <a:rPr lang="en-US" altLang="ko-KR" dirty="0">
                <a:solidFill>
                  <a:srgbClr val="6AAB73"/>
                </a:solidFill>
                <a:effectLst/>
              </a:rPr>
              <a:t>"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)</a:t>
            </a:r>
            <a:br>
              <a:rPr lang="en-US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CF8E6D"/>
                </a:solidFill>
                <a:effectLst/>
              </a:rPr>
              <a:t>void </a:t>
            </a:r>
            <a:r>
              <a:rPr lang="en" altLang="ko-KR" dirty="0" err="1">
                <a:solidFill>
                  <a:srgbClr val="56A8F5"/>
                </a:solidFill>
                <a:effectLst/>
              </a:rPr>
              <a:t>signUp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() {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dirty="0">
                <a:solidFill>
                  <a:srgbClr val="7A7E85"/>
                </a:solidFill>
                <a:effectLst/>
              </a:rPr>
              <a:t>// Give</a:t>
            </a:r>
            <a:r>
              <a:rPr lang="en-US" altLang="ko-KR" dirty="0">
                <a:solidFill>
                  <a:srgbClr val="7A7E85"/>
                </a:solidFill>
                <a:effectLst/>
              </a:rPr>
              <a:t>n	</a:t>
            </a:r>
            <a:r>
              <a:rPr lang="en" altLang="ko-KR" dirty="0">
                <a:solidFill>
                  <a:srgbClr val="7A7E85"/>
                </a:solidFill>
                <a:effectLst/>
              </a:rPr>
              <a:t>	</a:t>
            </a:r>
            <a:r>
              <a:rPr lang="en" altLang="ko-KR" i="1" dirty="0">
                <a:solidFill>
                  <a:srgbClr val="BCBEC4"/>
                </a:solidFill>
                <a:effectLst/>
              </a:rPr>
              <a:t>when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.existsByEmail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signUpRequestDto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.getEmail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())</a:t>
            </a:r>
          </a:p>
          <a:p>
            <a:r>
              <a:rPr lang="en-US" altLang="ko-KR" dirty="0">
                <a:solidFill>
                  <a:srgbClr val="BCBEC4"/>
                </a:solidFill>
              </a:rPr>
              <a:t>	</a:t>
            </a:r>
            <a:r>
              <a:rPr lang="ko-KR" altLang="en-US" dirty="0">
                <a:solidFill>
                  <a:srgbClr val="BCBEC4"/>
                </a:solidFill>
              </a:rPr>
              <a:t>   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thenReturn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-US" altLang="ko-KR" dirty="0">
                <a:solidFill>
                  <a:srgbClr val="CF8E6D"/>
                </a:solidFill>
              </a:rPr>
              <a:t>false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);</a:t>
            </a:r>
            <a:r>
              <a:rPr lang="ko-KR" altLang="en-US" dirty="0">
                <a:solidFill>
                  <a:srgbClr val="BCBEC4"/>
                </a:solidFill>
                <a:effectLst/>
              </a:rPr>
              <a:t>   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    </a:t>
            </a:r>
            <a:r>
              <a:rPr lang="ko-KR" altLang="en-US" dirty="0">
                <a:solidFill>
                  <a:srgbClr val="BCBEC4"/>
                </a:solidFill>
                <a:effectLst/>
              </a:rPr>
              <a:t>   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	</a:t>
            </a:r>
            <a:r>
              <a:rPr lang="en" altLang="ko-KR" i="1" dirty="0">
                <a:solidFill>
                  <a:srgbClr val="BCBEC4"/>
                </a:solidFill>
                <a:effectLst/>
              </a:rPr>
              <a:t>when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.save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i="1" dirty="0">
                <a:solidFill>
                  <a:srgbClr val="BCBEC4"/>
                </a:solidFill>
                <a:effectLst/>
              </a:rPr>
              <a:t>any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Users.</a:t>
            </a:r>
            <a:r>
              <a:rPr lang="en" altLang="ko-KR" dirty="0" err="1">
                <a:solidFill>
                  <a:srgbClr val="CF8E6D"/>
                </a:solidFill>
                <a:effectLst/>
              </a:rPr>
              <a:t>class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))).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thenReturn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>
                <a:solidFill>
                  <a:srgbClr val="C77DBB"/>
                </a:solidFill>
                <a:effectLst/>
              </a:rPr>
              <a:t>user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);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dirty="0">
                <a:solidFill>
                  <a:srgbClr val="7A7E85"/>
                </a:solidFill>
                <a:effectLst/>
              </a:rPr>
              <a:t>// When</a:t>
            </a:r>
            <a:br>
              <a:rPr lang="en" altLang="ko-KR" dirty="0">
                <a:solidFill>
                  <a:srgbClr val="7A7E85"/>
                </a:solidFill>
                <a:effectLst/>
              </a:rPr>
            </a:br>
            <a:r>
              <a:rPr lang="en" altLang="ko-KR" dirty="0">
                <a:solidFill>
                  <a:srgbClr val="7A7E85"/>
                </a:solidFill>
                <a:effectLst/>
              </a:rPr>
              <a:t>    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Long 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userId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 = 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userService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.signUp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signUpRequestDto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);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dirty="0">
                <a:solidFill>
                  <a:srgbClr val="7A7E85"/>
                </a:solidFill>
                <a:effectLst/>
              </a:rPr>
              <a:t>// Then</a:t>
            </a:r>
            <a:br>
              <a:rPr lang="en" altLang="ko-KR" dirty="0">
                <a:solidFill>
                  <a:srgbClr val="7A7E85"/>
                </a:solidFill>
                <a:effectLst/>
              </a:rPr>
            </a:br>
            <a:r>
              <a:rPr lang="en" altLang="ko-KR" dirty="0">
                <a:solidFill>
                  <a:srgbClr val="7A7E85"/>
                </a:solidFill>
                <a:effectLst/>
              </a:rPr>
              <a:t>    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Assertions.</a:t>
            </a:r>
            <a:r>
              <a:rPr lang="en" altLang="ko-KR" i="1" dirty="0" err="1">
                <a:solidFill>
                  <a:srgbClr val="BCBEC4"/>
                </a:solidFill>
                <a:effectLst/>
              </a:rPr>
              <a:t>assertThat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user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.getId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()).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isEqualTo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userId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);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Assertions.</a:t>
            </a:r>
            <a:r>
              <a:rPr lang="en" altLang="ko-KR" i="1" dirty="0" err="1">
                <a:solidFill>
                  <a:srgbClr val="BCBEC4"/>
                </a:solidFill>
                <a:effectLst/>
              </a:rPr>
              <a:t>assertThat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.existsByEmail</a:t>
            </a:r>
            <a:endParaRPr lang="en" altLang="ko-KR" dirty="0">
              <a:solidFill>
                <a:srgbClr val="BCBEC4"/>
              </a:solidFill>
              <a:effectLst/>
            </a:endParaRPr>
          </a:p>
          <a:p>
            <a:r>
              <a:rPr lang="en" altLang="ko-KR" dirty="0">
                <a:solidFill>
                  <a:srgbClr val="BCBEC4"/>
                </a:solidFill>
                <a:effectLst/>
              </a:rPr>
              <a:t>		(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signUpRequestDto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.getEmail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())).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isTrue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(); </a:t>
            </a:r>
            <a:br>
              <a:rPr lang="ko-KR" altLang="en-US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</a:br>
            <a:r>
              <a:rPr lang="en-US" altLang="ko-KR" dirty="0">
                <a:solidFill>
                  <a:srgbClr val="BCBEC4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7589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>
          <a:extLst>
            <a:ext uri="{FF2B5EF4-FFF2-40B4-BE49-F238E27FC236}">
              <a16:creationId xmlns:a16="http://schemas.microsoft.com/office/drawing/2014/main" id="{DB692A56-8FEF-29C2-4962-B7406E4BB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10">
            <a:extLst>
              <a:ext uri="{FF2B5EF4-FFF2-40B4-BE49-F238E27FC236}">
                <a16:creationId xmlns:a16="http://schemas.microsoft.com/office/drawing/2014/main" id="{C354FB4D-8B88-2253-868A-124C5D8A7E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altLang="ko-KR" dirty="0">
                <a:solidFill>
                  <a:srgbClr val="B3AE60"/>
                </a:solidFill>
                <a:effectLst/>
              </a:rPr>
              <a:t>	@Test</a:t>
            </a:r>
            <a:br>
              <a:rPr lang="en" altLang="ko-KR" dirty="0">
                <a:solidFill>
                  <a:srgbClr val="B3AE60"/>
                </a:solidFill>
                <a:effectLst/>
              </a:rPr>
            </a:br>
            <a:r>
              <a:rPr lang="en" altLang="ko-KR" dirty="0">
                <a:solidFill>
                  <a:srgbClr val="B3AE60"/>
                </a:solidFill>
                <a:effectLst/>
              </a:rPr>
              <a:t>@DisplayName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>
                <a:solidFill>
                  <a:srgbClr val="6AAB73"/>
                </a:solidFill>
                <a:effectLst/>
              </a:rPr>
              <a:t>"</a:t>
            </a:r>
            <a:r>
              <a:rPr lang="ko-KR" altLang="en-US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유저 로그인 테스트</a:t>
            </a:r>
            <a:r>
              <a:rPr lang="en-US" altLang="ko-KR" dirty="0">
                <a:solidFill>
                  <a:srgbClr val="6AAB73"/>
                </a:solidFill>
                <a:effectLst/>
              </a:rPr>
              <a:t>"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)</a:t>
            </a:r>
            <a:br>
              <a:rPr lang="en-US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CF8E6D"/>
                </a:solidFill>
                <a:effectLst/>
              </a:rPr>
              <a:t>void </a:t>
            </a:r>
            <a:r>
              <a:rPr lang="en" altLang="ko-KR" dirty="0">
                <a:solidFill>
                  <a:srgbClr val="56A8F5"/>
                </a:solidFill>
                <a:effectLst/>
              </a:rPr>
              <a:t>login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() {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dirty="0">
                <a:solidFill>
                  <a:srgbClr val="7A7E85"/>
                </a:solidFill>
                <a:effectLst/>
              </a:rPr>
              <a:t>// Given</a:t>
            </a:r>
            <a:br>
              <a:rPr lang="en" altLang="ko-KR" dirty="0">
                <a:solidFill>
                  <a:srgbClr val="7A7E85"/>
                </a:solidFill>
                <a:effectLst/>
              </a:rPr>
            </a:br>
            <a:r>
              <a:rPr lang="en" altLang="ko-KR" dirty="0">
                <a:solidFill>
                  <a:srgbClr val="7A7E85"/>
                </a:solidFill>
                <a:effectLst/>
              </a:rPr>
              <a:t>   	</a:t>
            </a:r>
            <a:r>
              <a:rPr lang="en" altLang="ko-KR" i="1" dirty="0">
                <a:solidFill>
                  <a:srgbClr val="BCBEC4"/>
                </a:solidFill>
                <a:effectLst/>
              </a:rPr>
              <a:t>when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.findByEmail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loginRequestDto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.getEmail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())).	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thenReturn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java.util.Optional.</a:t>
            </a:r>
            <a:r>
              <a:rPr lang="en" altLang="ko-KR" i="1" dirty="0" err="1">
                <a:solidFill>
                  <a:srgbClr val="BCBEC4"/>
                </a:solidFill>
                <a:effectLst/>
              </a:rPr>
              <a:t>ofNullable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>
                <a:solidFill>
                  <a:srgbClr val="C77DBB"/>
                </a:solidFill>
                <a:effectLst/>
              </a:rPr>
              <a:t>user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));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dirty="0">
                <a:solidFill>
                  <a:srgbClr val="7A7E85"/>
                </a:solidFill>
                <a:effectLst/>
              </a:rPr>
              <a:t>// When</a:t>
            </a:r>
            <a:br>
              <a:rPr lang="en" altLang="ko-KR" dirty="0">
                <a:solidFill>
                  <a:srgbClr val="7A7E85"/>
                </a:solidFill>
                <a:effectLst/>
              </a:rPr>
            </a:br>
            <a:r>
              <a:rPr lang="en" altLang="ko-KR" dirty="0">
                <a:solidFill>
                  <a:srgbClr val="7A7E85"/>
                </a:solidFill>
                <a:effectLst/>
              </a:rPr>
              <a:t>    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Long 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userId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 = 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userService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.login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loginRequestDto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);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dirty="0">
                <a:solidFill>
                  <a:srgbClr val="7A7E85"/>
                </a:solidFill>
                <a:effectLst/>
              </a:rPr>
              <a:t>// Then</a:t>
            </a:r>
            <a:br>
              <a:rPr lang="en" altLang="ko-KR" dirty="0">
                <a:solidFill>
                  <a:srgbClr val="7A7E85"/>
                </a:solidFill>
                <a:effectLst/>
              </a:rPr>
            </a:br>
            <a:r>
              <a:rPr lang="en" altLang="ko-KR" dirty="0">
                <a:solidFill>
                  <a:srgbClr val="7A7E85"/>
                </a:solidFill>
                <a:effectLst/>
              </a:rPr>
              <a:t>    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Assertions.</a:t>
            </a:r>
            <a:r>
              <a:rPr lang="en" altLang="ko-KR" i="1" dirty="0" err="1">
                <a:solidFill>
                  <a:srgbClr val="BCBEC4"/>
                </a:solidFill>
                <a:effectLst/>
              </a:rPr>
              <a:t>assertThat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user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.getId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()).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isEqualTo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userId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);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BCBEC4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9017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>
          <a:extLst>
            <a:ext uri="{FF2B5EF4-FFF2-40B4-BE49-F238E27FC236}">
              <a16:creationId xmlns:a16="http://schemas.microsoft.com/office/drawing/2014/main" id="{3F1F53D0-9C7A-F05A-B6F4-778B33AA2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10">
            <a:extLst>
              <a:ext uri="{FF2B5EF4-FFF2-40B4-BE49-F238E27FC236}">
                <a16:creationId xmlns:a16="http://schemas.microsoft.com/office/drawing/2014/main" id="{E5995D84-9F79-615B-0CC4-E5C79B28595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altLang="ko-KR" sz="1200" dirty="0">
                <a:solidFill>
                  <a:srgbClr val="B3AE60"/>
                </a:solidFill>
                <a:effectLst/>
              </a:rPr>
              <a:t>	@Test</a:t>
            </a:r>
            <a:br>
              <a:rPr lang="en" altLang="ko-KR" sz="1200" dirty="0">
                <a:solidFill>
                  <a:srgbClr val="B3AE60"/>
                </a:solidFill>
                <a:effectLst/>
              </a:rPr>
            </a:br>
            <a:r>
              <a:rPr lang="en" altLang="ko-KR" sz="1200" dirty="0">
                <a:solidFill>
                  <a:srgbClr val="B3AE60"/>
                </a:solidFill>
                <a:effectLst/>
              </a:rPr>
              <a:t>@DisplayName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200" dirty="0">
                <a:solidFill>
                  <a:srgbClr val="6AAB73"/>
                </a:solidFill>
                <a:effectLst/>
              </a:rPr>
              <a:t>"</a:t>
            </a:r>
            <a:r>
              <a:rPr lang="ko-KR" altLang="en-US" sz="12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이메일 중복 테스트</a:t>
            </a:r>
            <a:r>
              <a:rPr lang="en-US" altLang="ko-KR" sz="1200" dirty="0">
                <a:solidFill>
                  <a:srgbClr val="6AAB73"/>
                </a:solidFill>
                <a:effectLst/>
              </a:rPr>
              <a:t>"</a:t>
            </a:r>
            <a:r>
              <a:rPr lang="en-US" altLang="ko-KR" sz="1200" dirty="0">
                <a:solidFill>
                  <a:srgbClr val="BCBEC4"/>
                </a:solidFill>
                <a:effectLst/>
              </a:rPr>
              <a:t>)</a:t>
            </a:r>
            <a:br>
              <a:rPr lang="en-US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CF8E6D"/>
                </a:solidFill>
                <a:effectLst/>
              </a:rPr>
              <a:t>void </a:t>
            </a:r>
            <a:r>
              <a:rPr lang="en" altLang="ko-KR" sz="1200" dirty="0" err="1">
                <a:solidFill>
                  <a:srgbClr val="56A8F5"/>
                </a:solidFill>
                <a:effectLst/>
              </a:rPr>
              <a:t>duplicateEmail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() {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200" dirty="0">
                <a:solidFill>
                  <a:srgbClr val="7A7E85"/>
                </a:solidFill>
                <a:effectLst/>
              </a:rPr>
              <a:t>// Given 	</a:t>
            </a:r>
          </a:p>
          <a:p>
            <a:r>
              <a:rPr lang="en" altLang="ko-KR" sz="1200" i="1" dirty="0">
                <a:solidFill>
                  <a:srgbClr val="7A7E85"/>
                </a:solidFill>
              </a:rPr>
              <a:t>		</a:t>
            </a:r>
            <a:r>
              <a:rPr lang="en" altLang="ko-KR" sz="1200" i="1" dirty="0">
                <a:solidFill>
                  <a:srgbClr val="BCBEC4"/>
                </a:solidFill>
                <a:effectLst/>
              </a:rPr>
              <a:t>when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200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sz="1200" dirty="0" err="1">
                <a:solidFill>
                  <a:srgbClr val="BCBEC4"/>
                </a:solidFill>
                <a:effectLst/>
              </a:rPr>
              <a:t>.findByEmail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200" i="1" dirty="0" err="1">
                <a:solidFill>
                  <a:srgbClr val="BCBEC4"/>
                </a:solidFill>
                <a:effectLst/>
              </a:rPr>
              <a:t>anyString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()))</a:t>
            </a:r>
          </a:p>
          <a:p>
            <a:r>
              <a:rPr lang="en" altLang="ko-KR" sz="1200" dirty="0">
                <a:solidFill>
                  <a:srgbClr val="BCBEC4"/>
                </a:solidFill>
              </a:rPr>
              <a:t>		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.</a:t>
            </a:r>
            <a:r>
              <a:rPr lang="en" altLang="ko-KR" sz="1200" dirty="0" err="1">
                <a:solidFill>
                  <a:srgbClr val="BCBEC4"/>
                </a:solidFill>
                <a:effectLst/>
              </a:rPr>
              <a:t>thenReturn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200" dirty="0" err="1">
                <a:solidFill>
                  <a:srgbClr val="BCBEC4"/>
                </a:solidFill>
                <a:effectLst/>
              </a:rPr>
              <a:t>Optional.</a:t>
            </a:r>
            <a:r>
              <a:rPr lang="en" altLang="ko-KR" sz="1200" i="1" dirty="0" err="1">
                <a:solidFill>
                  <a:srgbClr val="BCBEC4"/>
                </a:solidFill>
                <a:effectLst/>
              </a:rPr>
              <a:t>of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200" dirty="0">
                <a:solidFill>
                  <a:srgbClr val="C77DBB"/>
                </a:solidFill>
                <a:effectLst/>
              </a:rPr>
              <a:t>user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));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200" i="1" dirty="0">
                <a:solidFill>
                  <a:srgbClr val="BCBEC4"/>
                </a:solidFill>
                <a:effectLst/>
              </a:rPr>
              <a:t>when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200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sz="1200" dirty="0" err="1">
                <a:solidFill>
                  <a:srgbClr val="BCBEC4"/>
                </a:solidFill>
                <a:effectLst/>
              </a:rPr>
              <a:t>.existsByEmail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200" i="1" dirty="0" err="1">
                <a:solidFill>
                  <a:srgbClr val="BCBEC4"/>
                </a:solidFill>
                <a:effectLst/>
              </a:rPr>
              <a:t>anyString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()))</a:t>
            </a:r>
          </a:p>
          <a:p>
            <a:r>
              <a:rPr lang="en" altLang="ko-KR" sz="1200" dirty="0">
                <a:solidFill>
                  <a:srgbClr val="BCBEC4"/>
                </a:solidFill>
              </a:rPr>
              <a:t>		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.</a:t>
            </a:r>
            <a:r>
              <a:rPr lang="en" altLang="ko-KR" sz="1200" dirty="0" err="1">
                <a:solidFill>
                  <a:srgbClr val="BCBEC4"/>
                </a:solidFill>
                <a:effectLst/>
              </a:rPr>
              <a:t>thenReturn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200" dirty="0">
                <a:solidFill>
                  <a:srgbClr val="CF8E6D"/>
                </a:solidFill>
                <a:effectLst/>
              </a:rPr>
              <a:t>true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);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200" dirty="0">
                <a:solidFill>
                  <a:srgbClr val="7A7E85"/>
                </a:solidFill>
                <a:effectLst/>
              </a:rPr>
              <a:t>// When</a:t>
            </a:r>
            <a:br>
              <a:rPr lang="en" altLang="ko-KR" sz="1200" dirty="0">
                <a:solidFill>
                  <a:srgbClr val="7A7E85"/>
                </a:solidFill>
                <a:effectLst/>
              </a:rPr>
            </a:br>
            <a:r>
              <a:rPr lang="en" altLang="ko-KR" sz="1200" dirty="0">
                <a:solidFill>
                  <a:srgbClr val="7A7E85"/>
                </a:solidFill>
                <a:effectLst/>
              </a:rPr>
              <a:t>    </a:t>
            </a:r>
            <a:r>
              <a:rPr lang="en" altLang="ko-KR" sz="1200" dirty="0" err="1">
                <a:solidFill>
                  <a:srgbClr val="BCBEC4"/>
                </a:solidFill>
                <a:effectLst/>
              </a:rPr>
              <a:t>IllegalStateException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 exception = </a:t>
            </a:r>
            <a:r>
              <a:rPr lang="en" altLang="ko-KR" sz="1200" dirty="0" err="1">
                <a:solidFill>
                  <a:srgbClr val="BCBEC4"/>
                </a:solidFill>
                <a:effectLst/>
              </a:rPr>
              <a:t>Assertions.</a:t>
            </a:r>
            <a:r>
              <a:rPr lang="en" altLang="ko-KR" sz="1200" i="1" dirty="0" err="1">
                <a:solidFill>
                  <a:srgbClr val="BCBEC4"/>
                </a:solidFill>
                <a:effectLst/>
              </a:rPr>
              <a:t>catchThrowableOfType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        () -&gt; </a:t>
            </a:r>
            <a:r>
              <a:rPr lang="en" altLang="ko-KR" sz="1200" dirty="0" err="1">
                <a:solidFill>
                  <a:srgbClr val="C77DBB"/>
                </a:solidFill>
                <a:effectLst/>
              </a:rPr>
              <a:t>userService</a:t>
            </a:r>
            <a:r>
              <a:rPr lang="en" altLang="ko-KR" sz="1200" dirty="0" err="1">
                <a:solidFill>
                  <a:srgbClr val="BCBEC4"/>
                </a:solidFill>
                <a:effectLst/>
              </a:rPr>
              <a:t>.signUp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200" dirty="0" err="1">
                <a:solidFill>
                  <a:srgbClr val="C77DBB"/>
                </a:solidFill>
                <a:effectLst/>
              </a:rPr>
              <a:t>signUpRequestDto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),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        </a:t>
            </a:r>
            <a:r>
              <a:rPr lang="en" altLang="ko-KR" sz="1200" dirty="0" err="1">
                <a:solidFill>
                  <a:srgbClr val="BCBEC4"/>
                </a:solidFill>
                <a:effectLst/>
              </a:rPr>
              <a:t>IllegalStateException.</a:t>
            </a:r>
            <a:r>
              <a:rPr lang="en" altLang="ko-KR" sz="1200" dirty="0" err="1">
                <a:solidFill>
                  <a:srgbClr val="CF8E6D"/>
                </a:solidFill>
                <a:effectLst/>
              </a:rPr>
              <a:t>class</a:t>
            </a:r>
            <a:br>
              <a:rPr lang="en" altLang="ko-KR" sz="1200" dirty="0">
                <a:solidFill>
                  <a:srgbClr val="CF8E6D"/>
                </a:solidFill>
                <a:effectLst/>
              </a:rPr>
            </a:br>
            <a:r>
              <a:rPr lang="en" altLang="ko-KR" sz="1200" dirty="0">
                <a:solidFill>
                  <a:srgbClr val="CF8E6D"/>
                </a:solidFill>
                <a:effectLst/>
              </a:rPr>
              <a:t>    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);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200" dirty="0">
                <a:solidFill>
                  <a:srgbClr val="7A7E85"/>
                </a:solidFill>
                <a:effectLst/>
              </a:rPr>
              <a:t>// Then</a:t>
            </a:r>
            <a:br>
              <a:rPr lang="en" altLang="ko-KR" sz="1200" dirty="0">
                <a:solidFill>
                  <a:srgbClr val="7A7E85"/>
                </a:solidFill>
                <a:effectLst/>
              </a:rPr>
            </a:br>
            <a:r>
              <a:rPr lang="en" altLang="ko-KR" sz="1200" dirty="0">
                <a:solidFill>
                  <a:srgbClr val="7A7E85"/>
                </a:solidFill>
                <a:effectLst/>
              </a:rPr>
              <a:t>    </a:t>
            </a:r>
            <a:r>
              <a:rPr lang="en" altLang="ko-KR" sz="1200" dirty="0" err="1">
                <a:solidFill>
                  <a:srgbClr val="BCBEC4"/>
                </a:solidFill>
                <a:effectLst/>
              </a:rPr>
              <a:t>Assertions.</a:t>
            </a:r>
            <a:r>
              <a:rPr lang="en" altLang="ko-KR" sz="1200" i="1" dirty="0" err="1">
                <a:solidFill>
                  <a:srgbClr val="BCBEC4"/>
                </a:solidFill>
                <a:effectLst/>
              </a:rPr>
              <a:t>assertThat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(exception).</a:t>
            </a:r>
            <a:r>
              <a:rPr lang="en" altLang="ko-KR" sz="1200" dirty="0" err="1">
                <a:solidFill>
                  <a:srgbClr val="BCBEC4"/>
                </a:solidFill>
                <a:effectLst/>
              </a:rPr>
              <a:t>isNotNull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();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200" dirty="0" err="1">
                <a:solidFill>
                  <a:srgbClr val="BCBEC4"/>
                </a:solidFill>
                <a:effectLst/>
              </a:rPr>
              <a:t>Assertions.</a:t>
            </a:r>
            <a:r>
              <a:rPr lang="en" altLang="ko-KR" sz="1200" i="1" dirty="0" err="1">
                <a:solidFill>
                  <a:srgbClr val="BCBEC4"/>
                </a:solidFill>
                <a:effectLst/>
              </a:rPr>
              <a:t>assertThat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200" dirty="0" err="1">
                <a:solidFill>
                  <a:srgbClr val="BCBEC4"/>
                </a:solidFill>
                <a:effectLst/>
              </a:rPr>
              <a:t>exception.getMessage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())</a:t>
            </a:r>
          </a:p>
          <a:p>
            <a:r>
              <a:rPr lang="en" altLang="ko-KR" sz="1200" dirty="0">
                <a:solidFill>
                  <a:srgbClr val="BCBEC4"/>
                </a:solidFill>
              </a:rPr>
              <a:t>		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.</a:t>
            </a:r>
            <a:r>
              <a:rPr lang="en" altLang="ko-KR" sz="1200" dirty="0" err="1">
                <a:solidFill>
                  <a:srgbClr val="BCBEC4"/>
                </a:solidFill>
                <a:effectLst/>
              </a:rPr>
              <a:t>isEqualTo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200" dirty="0">
                <a:solidFill>
                  <a:srgbClr val="6AAB73"/>
                </a:solidFill>
                <a:effectLst/>
              </a:rPr>
              <a:t>"</a:t>
            </a:r>
            <a:r>
              <a:rPr lang="ko-KR" altLang="en-US" sz="12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이미 존재하는 이메일입니다</a:t>
            </a:r>
            <a:r>
              <a:rPr lang="en-US" altLang="ko-KR" sz="1200" dirty="0">
                <a:solidFill>
                  <a:srgbClr val="6AAB73"/>
                </a:solidFill>
                <a:effectLst/>
              </a:rPr>
              <a:t>."</a:t>
            </a:r>
            <a:r>
              <a:rPr lang="en-US" altLang="ko-KR" sz="1200" dirty="0">
                <a:solidFill>
                  <a:srgbClr val="BCBEC4"/>
                </a:solidFill>
                <a:effectLst/>
              </a:rPr>
              <a:t>);</a:t>
            </a:r>
            <a:br>
              <a:rPr lang="en-US" altLang="ko-KR" sz="1200" dirty="0">
                <a:solidFill>
                  <a:srgbClr val="BCBEC4"/>
                </a:solidFill>
                <a:effectLst/>
              </a:rPr>
            </a:br>
            <a:br>
              <a:rPr lang="en-US" altLang="ko-KR" sz="1200" dirty="0">
                <a:solidFill>
                  <a:srgbClr val="BCBEC4"/>
                </a:solidFill>
                <a:effectLst/>
              </a:rPr>
            </a:br>
            <a:r>
              <a:rPr lang="en-US" altLang="ko-KR" sz="12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200" i="1" dirty="0">
                <a:solidFill>
                  <a:srgbClr val="BCBEC4"/>
                </a:solidFill>
                <a:effectLst/>
              </a:rPr>
              <a:t>verify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200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, </a:t>
            </a:r>
            <a:r>
              <a:rPr lang="en" altLang="ko-KR" sz="1200" i="1" dirty="0">
                <a:solidFill>
                  <a:srgbClr val="BCBEC4"/>
                </a:solidFill>
                <a:effectLst/>
              </a:rPr>
              <a:t>times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200" dirty="0">
                <a:solidFill>
                  <a:srgbClr val="2AACB8"/>
                </a:solidFill>
                <a:effectLst/>
              </a:rPr>
              <a:t>1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)).</a:t>
            </a:r>
            <a:r>
              <a:rPr lang="en" altLang="ko-KR" sz="1200" dirty="0" err="1">
                <a:solidFill>
                  <a:srgbClr val="BCBEC4"/>
                </a:solidFill>
                <a:effectLst/>
              </a:rPr>
              <a:t>existsByEmail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200" dirty="0" err="1">
                <a:solidFill>
                  <a:srgbClr val="C77DBB"/>
                </a:solidFill>
                <a:effectLst/>
              </a:rPr>
              <a:t>signUpRequestDto</a:t>
            </a:r>
            <a:r>
              <a:rPr lang="en" altLang="ko-KR" sz="1200" dirty="0" err="1">
                <a:solidFill>
                  <a:srgbClr val="BCBEC4"/>
                </a:solidFill>
                <a:effectLst/>
              </a:rPr>
              <a:t>.getEmail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());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200" i="1" dirty="0">
                <a:solidFill>
                  <a:srgbClr val="BCBEC4"/>
                </a:solidFill>
                <a:effectLst/>
              </a:rPr>
              <a:t>verify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200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, </a:t>
            </a:r>
            <a:r>
              <a:rPr lang="en" altLang="ko-KR" sz="1200" i="1" dirty="0">
                <a:solidFill>
                  <a:srgbClr val="BCBEC4"/>
                </a:solidFill>
                <a:effectLst/>
              </a:rPr>
              <a:t>never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()).save(</a:t>
            </a:r>
            <a:r>
              <a:rPr lang="en" altLang="ko-KR" sz="1200" i="1" dirty="0">
                <a:solidFill>
                  <a:srgbClr val="BCBEC4"/>
                </a:solidFill>
                <a:effectLst/>
              </a:rPr>
              <a:t>any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200" dirty="0" err="1">
                <a:solidFill>
                  <a:srgbClr val="BCBEC4"/>
                </a:solidFill>
                <a:effectLst/>
              </a:rPr>
              <a:t>Users.</a:t>
            </a:r>
            <a:r>
              <a:rPr lang="en" altLang="ko-KR" sz="1200" dirty="0" err="1">
                <a:solidFill>
                  <a:srgbClr val="CF8E6D"/>
                </a:solidFill>
                <a:effectLst/>
              </a:rPr>
              <a:t>class</a:t>
            </a:r>
            <a:r>
              <a:rPr lang="en" altLang="ko-KR" sz="1200" dirty="0">
                <a:solidFill>
                  <a:srgbClr val="BCBEC4"/>
                </a:solidFill>
                <a:effectLst/>
              </a:rPr>
              <a:t>));</a:t>
            </a:r>
            <a:br>
              <a:rPr lang="en" altLang="ko-KR" sz="1200" dirty="0">
                <a:solidFill>
                  <a:srgbClr val="BCBEC4"/>
                </a:solidFill>
                <a:effectLst/>
              </a:rPr>
            </a:br>
            <a:r>
              <a:rPr lang="en" altLang="ko-KR" sz="1200" dirty="0">
                <a:solidFill>
                  <a:srgbClr val="BCBEC4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8648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>
          <a:extLst>
            <a:ext uri="{FF2B5EF4-FFF2-40B4-BE49-F238E27FC236}">
              <a16:creationId xmlns:a16="http://schemas.microsoft.com/office/drawing/2014/main" id="{163A4693-3F65-2E67-CF45-D8A519CB0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0">
            <a:extLst>
              <a:ext uri="{FF2B5EF4-FFF2-40B4-BE49-F238E27FC236}">
                <a16:creationId xmlns:a16="http://schemas.microsoft.com/office/drawing/2014/main" id="{2E320257-C9BB-88FF-3697-0C024FC5E510}"/>
              </a:ext>
            </a:extLst>
          </p:cNvPr>
          <p:cNvSpPr txBox="1"/>
          <p:nvPr/>
        </p:nvSpPr>
        <p:spPr>
          <a:xfrm>
            <a:off x="523224" y="339925"/>
            <a:ext cx="748046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테스트 결과</a:t>
            </a:r>
            <a:endParaRPr sz="4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SemiBold"/>
              <a:sym typeface="Google Sans SemiBold"/>
            </a:endParaRPr>
          </a:p>
        </p:txBody>
      </p:sp>
      <p:pic>
        <p:nvPicPr>
          <p:cNvPr id="425" name="Google Shape;425;p60">
            <a:extLst>
              <a:ext uri="{FF2B5EF4-FFF2-40B4-BE49-F238E27FC236}">
                <a16:creationId xmlns:a16="http://schemas.microsoft.com/office/drawing/2014/main" id="{6B7326D1-90B3-2799-A2AF-4C4BF5EC3D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250" y="1897675"/>
            <a:ext cx="1547749" cy="1523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0">
            <a:extLst>
              <a:ext uri="{FF2B5EF4-FFF2-40B4-BE49-F238E27FC236}">
                <a16:creationId xmlns:a16="http://schemas.microsoft.com/office/drawing/2014/main" id="{920E97E4-09BC-86D2-0910-49C3BAB819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328" y="4012792"/>
            <a:ext cx="1551451" cy="45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E5C9319-E5C8-9E51-DE11-1C521DA39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0" y="2280547"/>
            <a:ext cx="6197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6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9649F4C5-B3A0-2894-D4BE-58698DE72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8">
            <a:extLst>
              <a:ext uri="{FF2B5EF4-FFF2-40B4-BE49-F238E27FC236}">
                <a16:creationId xmlns:a16="http://schemas.microsoft.com/office/drawing/2014/main" id="{C519AF02-99E0-8E87-78F4-ACCEFB19CD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50" y="434644"/>
            <a:ext cx="2755487" cy="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8">
            <a:extLst>
              <a:ext uri="{FF2B5EF4-FFF2-40B4-BE49-F238E27FC236}">
                <a16:creationId xmlns:a16="http://schemas.microsoft.com/office/drawing/2014/main" id="{87F8CD92-D89F-CF0D-1BCF-031B20AF3902}"/>
              </a:ext>
            </a:extLst>
          </p:cNvPr>
          <p:cNvSpPr txBox="1"/>
          <p:nvPr/>
        </p:nvSpPr>
        <p:spPr>
          <a:xfrm>
            <a:off x="523225" y="4146500"/>
            <a:ext cx="574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GDGoC</a:t>
            </a:r>
            <a:r>
              <a:rPr lang="en-US" sz="1800" dirty="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 INU / SERVER / MEMBER / </a:t>
            </a:r>
            <a:r>
              <a:rPr lang="ko-KR" altLang="en-US" sz="18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Google Sans SemiBold"/>
                <a:sym typeface="Google Sans SemiBold"/>
              </a:rPr>
              <a:t>이제용</a:t>
            </a:r>
            <a:endParaRPr sz="1800" dirty="0">
              <a:solidFill>
                <a:schemeClr val="dk1"/>
              </a:solidFill>
              <a:latin typeface="BM HANNA Pro OTF" panose="020B0600000101010101" pitchFamily="34" charset="-127"/>
              <a:ea typeface="BM HANNA Pro OTF" panose="020B0600000101010101" pitchFamily="34" charset="-127"/>
              <a:cs typeface="Google Sans SemiBold"/>
              <a:sym typeface="Google Sans SemiBold"/>
            </a:endParaRPr>
          </a:p>
        </p:txBody>
      </p:sp>
      <p:sp>
        <p:nvSpPr>
          <p:cNvPr id="185" name="Google Shape;185;p38">
            <a:extLst>
              <a:ext uri="{FF2B5EF4-FFF2-40B4-BE49-F238E27FC236}">
                <a16:creationId xmlns:a16="http://schemas.microsoft.com/office/drawing/2014/main" id="{D651BD37-D8DA-A29A-CC1A-095B0903BF81}"/>
              </a:ext>
            </a:extLst>
          </p:cNvPr>
          <p:cNvSpPr txBox="1"/>
          <p:nvPr/>
        </p:nvSpPr>
        <p:spPr>
          <a:xfrm>
            <a:off x="523225" y="1826125"/>
            <a:ext cx="6907200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"/>
                <a:sym typeface="Google Sans"/>
              </a:rPr>
              <a:t>Q&amp;A</a:t>
            </a:r>
            <a:endParaRPr sz="40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"/>
              <a:sym typeface="Google Sans"/>
            </a:endParaRPr>
          </a:p>
        </p:txBody>
      </p:sp>
      <p:sp>
        <p:nvSpPr>
          <p:cNvPr id="186" name="Google Shape;186;p38">
            <a:extLst>
              <a:ext uri="{FF2B5EF4-FFF2-40B4-BE49-F238E27FC236}">
                <a16:creationId xmlns:a16="http://schemas.microsoft.com/office/drawing/2014/main" id="{8E676125-B123-75E3-AB35-763AD8CD0A12}"/>
              </a:ext>
            </a:extLst>
          </p:cNvPr>
          <p:cNvSpPr txBox="1"/>
          <p:nvPr/>
        </p:nvSpPr>
        <p:spPr>
          <a:xfrm>
            <a:off x="1320318" y="638188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Incheon National University </a:t>
            </a:r>
            <a:r>
              <a:rPr lang="en-US" altLang="ko-KR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/</a:t>
            </a:r>
            <a:r>
              <a:rPr lang="ko-KR" altLang="en-US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lang="en" altLang="ko-KR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Server</a:t>
            </a:r>
            <a:endParaRPr sz="1150" dirty="0">
              <a:solidFill>
                <a:srgbClr val="4285F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09205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F9877A20-2D2D-CA2E-EA75-3B7A16C2B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8">
            <a:extLst>
              <a:ext uri="{FF2B5EF4-FFF2-40B4-BE49-F238E27FC236}">
                <a16:creationId xmlns:a16="http://schemas.microsoft.com/office/drawing/2014/main" id="{5D5250BE-D362-3FB7-F947-680F3A0231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50" y="434644"/>
            <a:ext cx="2755487" cy="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8">
            <a:extLst>
              <a:ext uri="{FF2B5EF4-FFF2-40B4-BE49-F238E27FC236}">
                <a16:creationId xmlns:a16="http://schemas.microsoft.com/office/drawing/2014/main" id="{F9905393-4116-03A5-A22D-A9D84ABF2180}"/>
              </a:ext>
            </a:extLst>
          </p:cNvPr>
          <p:cNvSpPr txBox="1"/>
          <p:nvPr/>
        </p:nvSpPr>
        <p:spPr>
          <a:xfrm>
            <a:off x="523225" y="4146500"/>
            <a:ext cx="574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GDGoC</a:t>
            </a:r>
            <a:r>
              <a:rPr lang="en-US" sz="1800" dirty="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 INU / SERVER / MEMBER / </a:t>
            </a:r>
            <a:r>
              <a:rPr lang="ko-KR" altLang="en-US" sz="18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Google Sans SemiBold"/>
                <a:sym typeface="Google Sans SemiBold"/>
              </a:rPr>
              <a:t>이제용</a:t>
            </a:r>
            <a:endParaRPr sz="1800" dirty="0">
              <a:solidFill>
                <a:schemeClr val="dk1"/>
              </a:solidFill>
              <a:latin typeface="BM HANNA Pro OTF" panose="020B0600000101010101" pitchFamily="34" charset="-127"/>
              <a:ea typeface="BM HANNA Pro OTF" panose="020B0600000101010101" pitchFamily="34" charset="-127"/>
              <a:cs typeface="Google Sans SemiBold"/>
              <a:sym typeface="Google Sans SemiBold"/>
            </a:endParaRPr>
          </a:p>
        </p:txBody>
      </p:sp>
      <p:sp>
        <p:nvSpPr>
          <p:cNvPr id="185" name="Google Shape;185;p38">
            <a:extLst>
              <a:ext uri="{FF2B5EF4-FFF2-40B4-BE49-F238E27FC236}">
                <a16:creationId xmlns:a16="http://schemas.microsoft.com/office/drawing/2014/main" id="{BF80BD82-2245-6C6C-908B-BB363BA23422}"/>
              </a:ext>
            </a:extLst>
          </p:cNvPr>
          <p:cNvSpPr txBox="1"/>
          <p:nvPr/>
        </p:nvSpPr>
        <p:spPr>
          <a:xfrm>
            <a:off x="523225" y="1826125"/>
            <a:ext cx="6907200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"/>
                <a:sym typeface="Google Sans"/>
              </a:rPr>
              <a:t>감사합니다</a:t>
            </a:r>
            <a:endParaRPr sz="40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"/>
              <a:sym typeface="Google Sans"/>
            </a:endParaRPr>
          </a:p>
        </p:txBody>
      </p:sp>
      <p:sp>
        <p:nvSpPr>
          <p:cNvPr id="186" name="Google Shape;186;p38">
            <a:extLst>
              <a:ext uri="{FF2B5EF4-FFF2-40B4-BE49-F238E27FC236}">
                <a16:creationId xmlns:a16="http://schemas.microsoft.com/office/drawing/2014/main" id="{E8833324-1E87-7006-A75C-00895BC222F5}"/>
              </a:ext>
            </a:extLst>
          </p:cNvPr>
          <p:cNvSpPr txBox="1"/>
          <p:nvPr/>
        </p:nvSpPr>
        <p:spPr>
          <a:xfrm>
            <a:off x="1320318" y="638188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Incheon National University </a:t>
            </a:r>
            <a:r>
              <a:rPr lang="en-US" altLang="ko-KR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/</a:t>
            </a:r>
            <a:r>
              <a:rPr lang="ko-KR" altLang="en-US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lang="en" altLang="ko-KR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Server</a:t>
            </a:r>
            <a:endParaRPr sz="1150" dirty="0">
              <a:solidFill>
                <a:srgbClr val="4285F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50830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/>
        </p:nvSpPr>
        <p:spPr>
          <a:xfrm>
            <a:off x="458221" y="1440129"/>
            <a:ext cx="5867603" cy="77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rtl="0" fontAlgn="base">
              <a:spcBef>
                <a:spcPts val="2200"/>
              </a:spcBef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단위 테스트란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sz="2000" b="1" i="0" u="none" strike="noStrike" dirty="0">
              <a:solidFill>
                <a:srgbClr val="000000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32" name="Google Shape;332;p54"/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주제</a:t>
            </a:r>
            <a:endParaRPr sz="47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/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/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/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/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/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/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1;p54">
            <a:extLst>
              <a:ext uri="{FF2B5EF4-FFF2-40B4-BE49-F238E27FC236}">
                <a16:creationId xmlns:a16="http://schemas.microsoft.com/office/drawing/2014/main" id="{1F9C44E7-D649-1860-AE70-C6858D1C300B}"/>
              </a:ext>
            </a:extLst>
          </p:cNvPr>
          <p:cNvSpPr txBox="1"/>
          <p:nvPr/>
        </p:nvSpPr>
        <p:spPr>
          <a:xfrm>
            <a:off x="458221" y="2571750"/>
            <a:ext cx="5867603" cy="77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rtl="0" fontAlgn="base">
              <a:spcBef>
                <a:spcPts val="2200"/>
              </a:spcBef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단위 테스트 작성 방법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8"/>
          <p:cNvSpPr txBox="1"/>
          <p:nvPr/>
        </p:nvSpPr>
        <p:spPr>
          <a:xfrm>
            <a:off x="523225" y="1777515"/>
            <a:ext cx="5802600" cy="202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소프트웨어의 가장 작은 단위인 모듈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함수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클래스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 등의 개별적인 단위를 분리하여 테스트하는 것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</a:pP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개별적인 코드 단위가 설계한 대로 작동하는지 확인하는 행위</a:t>
            </a:r>
            <a:endParaRPr lang="en-US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</p:txBody>
      </p:sp>
      <p:sp>
        <p:nvSpPr>
          <p:cNvPr id="408" name="Google Shape;408;p58"/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단위 테스트란</a:t>
            </a:r>
            <a:r>
              <a:rPr lang="en-US" altLang="ko-KR" sz="4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?</a:t>
            </a:r>
            <a:endParaRPr sz="47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SemiBold"/>
              <a:sym typeface="Google Sans SemiBold"/>
            </a:endParaRPr>
          </a:p>
        </p:txBody>
      </p:sp>
      <p:pic>
        <p:nvPicPr>
          <p:cNvPr id="409" name="Google Shape;40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249" y="1896325"/>
            <a:ext cx="1547749" cy="1526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0375" y="4012025"/>
            <a:ext cx="1556551" cy="460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6"/>
          <p:cNvSpPr txBox="1"/>
          <p:nvPr/>
        </p:nvSpPr>
        <p:spPr>
          <a:xfrm>
            <a:off x="523225" y="728093"/>
            <a:ext cx="3000000" cy="302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각각의 기능들에 대해 기능 단위로 테스트</a:t>
            </a:r>
            <a:endParaRPr lang="en-US" altLang="ko-KR" sz="24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SemiBold"/>
              <a:sym typeface="Google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4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SemiBold"/>
              <a:sym typeface="Google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SemiBold"/>
              <a:sym typeface="Google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유저의 로그인 기능</a:t>
            </a:r>
            <a:endParaRPr lang="en-US" altLang="ko-KR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유저의 회원가입 기능</a:t>
            </a:r>
            <a:endParaRPr lang="en-US" altLang="ko-KR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</p:txBody>
      </p:sp>
      <p:sp>
        <p:nvSpPr>
          <p:cNvPr id="747" name="Google Shape;747;p86"/>
          <p:cNvSpPr/>
          <p:nvPr/>
        </p:nvSpPr>
        <p:spPr>
          <a:xfrm>
            <a:off x="5372435" y="1681306"/>
            <a:ext cx="2751600" cy="2007900"/>
          </a:xfrm>
          <a:prstGeom prst="roundRect">
            <a:avLst>
              <a:gd name="adj" fmla="val 16667"/>
            </a:avLst>
          </a:prstGeom>
          <a:solidFill>
            <a:srgbClr val="C3ECF6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02124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48" name="Google Shape;748;p86"/>
          <p:cNvSpPr txBox="1"/>
          <p:nvPr/>
        </p:nvSpPr>
        <p:spPr>
          <a:xfrm>
            <a:off x="5344710" y="1896391"/>
            <a:ext cx="28047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rgbClr val="202124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"/>
                <a:sym typeface="Google Sans"/>
              </a:rPr>
              <a:t>유저</a:t>
            </a:r>
            <a:r>
              <a:rPr lang="en-US" altLang="ko-KR" sz="3200" b="1" dirty="0">
                <a:solidFill>
                  <a:srgbClr val="202124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"/>
                <a:sym typeface="Google Sans"/>
              </a:rPr>
              <a:t>(User)</a:t>
            </a:r>
            <a:endParaRPr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49" name="Google Shape;749;p86"/>
          <p:cNvSpPr txBox="1"/>
          <p:nvPr/>
        </p:nvSpPr>
        <p:spPr>
          <a:xfrm>
            <a:off x="5169383" y="2404740"/>
            <a:ext cx="24030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202124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Mono Medium"/>
                <a:sym typeface="Google Sans Mono Medium"/>
              </a:rPr>
              <a:t>로그인 기능</a:t>
            </a:r>
            <a:endParaRPr dirty="0">
              <a:solidFill>
                <a:srgbClr val="202124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Roboto Mono Medium"/>
              <a:sym typeface="Roboto Mono Medium"/>
            </a:endParaRPr>
          </a:p>
        </p:txBody>
      </p:sp>
      <p:sp>
        <p:nvSpPr>
          <p:cNvPr id="3" name="Google Shape;749;p86">
            <a:extLst>
              <a:ext uri="{FF2B5EF4-FFF2-40B4-BE49-F238E27FC236}">
                <a16:creationId xmlns:a16="http://schemas.microsoft.com/office/drawing/2014/main" id="{D7F6A0AB-31C5-9F14-A97F-044EC98B918C}"/>
              </a:ext>
            </a:extLst>
          </p:cNvPr>
          <p:cNvSpPr txBox="1"/>
          <p:nvPr/>
        </p:nvSpPr>
        <p:spPr>
          <a:xfrm>
            <a:off x="5847385" y="2870697"/>
            <a:ext cx="24030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202124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Mono Medium"/>
                <a:sym typeface="Google Sans Mono Medium"/>
              </a:rPr>
              <a:t>회원가입 기능</a:t>
            </a:r>
            <a:endParaRPr dirty="0">
              <a:solidFill>
                <a:srgbClr val="202124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Roboto Mono Medium"/>
              <a:sym typeface="Roboto Mon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1406 -0.05895 -0.22812 -0.11759 -0.2684 -0.21266 " pathEditMode="relative" ptsTypes="AA">
                                      <p:cBhvr>
                                        <p:cTn id="6" dur="20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5313 0.05494 -0.30608 0.11019 -0.35191 0.13519 " pathEditMode="relative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9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/>
          <p:nvPr/>
        </p:nvSpPr>
        <p:spPr>
          <a:xfrm>
            <a:off x="535225" y="1825663"/>
            <a:ext cx="5802600" cy="1492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해당 기능 단위별로 유지 보수 또는 </a:t>
            </a:r>
            <a:r>
              <a:rPr lang="ko-KR" altLang="en-US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리팩토링에</a:t>
            </a: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 용이</a:t>
            </a:r>
            <a:endParaRPr lang="en-US" altLang="ko-KR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통합 테스트에 비해 기능만 간단히 테스트 가능하고 테스트를 위한 시간이 상대적으로 짧다</a:t>
            </a:r>
            <a:endParaRPr lang="en-US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</p:txBody>
      </p:sp>
      <p:sp>
        <p:nvSpPr>
          <p:cNvPr id="351" name="Google Shape;351;p55"/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단위테스트의 필요성</a:t>
            </a:r>
            <a:endParaRPr sz="47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SemiBold"/>
              <a:sym typeface="Google Sans SemiBold"/>
            </a:endParaRPr>
          </a:p>
        </p:txBody>
      </p:sp>
      <p:grpSp>
        <p:nvGrpSpPr>
          <p:cNvPr id="352" name="Google Shape;352;p55"/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53" name="Google Shape;353;p55"/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54" name="Google Shape;354;p55"/>
            <p:cNvCxnSpPr>
              <a:endCxn id="353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5" name="Google Shape;355;p55"/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56" name="Google Shape;356;p55"/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57" name="Google Shape;357;p55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58" name="Google Shape;358;p55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59" name="Google Shape;359;p55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60" name="Google Shape;360;p55"/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61" name="Google Shape;361;p55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62" name="Google Shape;362;p55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63" name="Google Shape;363;p55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64" name="Google Shape;3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5" y="665074"/>
            <a:ext cx="1530100" cy="155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도표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251BD73-8538-7501-8177-5AC2B9081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75" y="1248025"/>
            <a:ext cx="6268809" cy="35296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6"/>
          <p:cNvSpPr txBox="1"/>
          <p:nvPr/>
        </p:nvSpPr>
        <p:spPr>
          <a:xfrm>
            <a:off x="535225" y="2004947"/>
            <a:ext cx="5802600" cy="124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변경되는 요구사항에 맞춰 변경된 코드를 테스트 코드를 통해</a:t>
            </a:r>
            <a:endParaRPr lang="en-US" altLang="ko-KR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  <a:p>
            <a:pPr lvl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    </a:t>
            </a: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 검증함으로써 문제점을 찾아 해결할 수 있어야 한다</a:t>
            </a:r>
            <a:endParaRPr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</p:txBody>
      </p:sp>
      <p:sp>
        <p:nvSpPr>
          <p:cNvPr id="370" name="Google Shape;370;p56"/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좋은 단위 테스트란</a:t>
            </a:r>
            <a:r>
              <a:rPr lang="en-US" altLang="ko-KR" sz="4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?</a:t>
            </a:r>
            <a:endParaRPr sz="47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SemiBold"/>
              <a:sym typeface="Google Sans SemiBold"/>
            </a:endParaRPr>
          </a:p>
        </p:txBody>
      </p:sp>
      <p:pic>
        <p:nvPicPr>
          <p:cNvPr id="383" name="Google Shape;3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5" y="665075"/>
            <a:ext cx="1530100" cy="155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501E17E0-E0E0-1872-FEB5-7A0CB27F8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6">
            <a:extLst>
              <a:ext uri="{FF2B5EF4-FFF2-40B4-BE49-F238E27FC236}">
                <a16:creationId xmlns:a16="http://schemas.microsoft.com/office/drawing/2014/main" id="{89786C74-8699-7058-B582-7ADA46197F7C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좋은 단위 테스트란</a:t>
            </a:r>
            <a:r>
              <a:rPr lang="en-US" altLang="ko-KR" sz="4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?</a:t>
            </a:r>
            <a:endParaRPr sz="47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SemiBold"/>
              <a:sym typeface="Google Sans SemiBold"/>
            </a:endParaRPr>
          </a:p>
        </p:txBody>
      </p:sp>
      <p:pic>
        <p:nvPicPr>
          <p:cNvPr id="383" name="Google Shape;383;p56">
            <a:extLst>
              <a:ext uri="{FF2B5EF4-FFF2-40B4-BE49-F238E27FC236}">
                <a16:creationId xmlns:a16="http://schemas.microsoft.com/office/drawing/2014/main" id="{CB6DDBDC-7472-C5E7-3E04-C6656F4E75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5" y="665075"/>
            <a:ext cx="1530100" cy="15501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69;p56">
            <a:extLst>
              <a:ext uri="{FF2B5EF4-FFF2-40B4-BE49-F238E27FC236}">
                <a16:creationId xmlns:a16="http://schemas.microsoft.com/office/drawing/2014/main" id="{EFE27B62-CFA2-3647-935B-D37EE9055D1A}"/>
              </a:ext>
            </a:extLst>
          </p:cNvPr>
          <p:cNvSpPr txBox="1"/>
          <p:nvPr/>
        </p:nvSpPr>
        <p:spPr>
          <a:xfrm>
            <a:off x="523225" y="1147851"/>
            <a:ext cx="7683226" cy="323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FIRST </a:t>
            </a:r>
            <a:r>
              <a:rPr lang="ko-KR" altLang="en-US" sz="20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규칙 ❗️</a:t>
            </a:r>
            <a:endParaRPr lang="en-US" altLang="ko-KR" sz="20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Fast :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테스트는 빠르게 동작하고 자주 가동 </a:t>
            </a:r>
            <a:r>
              <a:rPr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해야한다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Independent :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각각의 테스트는 독립적이어야 하며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서로에 대한 의존성은 없어야 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Repeatable :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어느 환경에서도 반복이 가능해야 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Self-Validating :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테스트는 성공 또는 실패 값으로 결과를 내어 자체적으로 검증 되어야 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Timely :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테스트는 테스트 하려는 실제 코드를 구현하기 직전에 구현 </a:t>
            </a:r>
            <a:r>
              <a:rPr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해야한다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1978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>
          <a:extLst>
            <a:ext uri="{FF2B5EF4-FFF2-40B4-BE49-F238E27FC236}">
              <a16:creationId xmlns:a16="http://schemas.microsoft.com/office/drawing/2014/main" id="{AD68378D-5168-E690-7F91-AC5EB72B5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>
            <a:extLst>
              <a:ext uri="{FF2B5EF4-FFF2-40B4-BE49-F238E27FC236}">
                <a16:creationId xmlns:a16="http://schemas.microsoft.com/office/drawing/2014/main" id="{80198E3A-068F-8374-50C4-79738840561F}"/>
              </a:ext>
            </a:extLst>
          </p:cNvPr>
          <p:cNvSpPr txBox="1"/>
          <p:nvPr/>
        </p:nvSpPr>
        <p:spPr>
          <a:xfrm>
            <a:off x="535225" y="1825663"/>
            <a:ext cx="5802600" cy="1774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핵심 비지니스 로직 테스트</a:t>
            </a:r>
            <a:endParaRPr lang="en-US" altLang="ko-KR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빈번한 코드 </a:t>
            </a:r>
            <a:r>
              <a:rPr lang="ko-KR" altLang="en-US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변경시</a:t>
            </a:r>
            <a:endParaRPr lang="en-US" altLang="ko-KR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개발 초기 단계</a:t>
            </a:r>
            <a:endParaRPr lang="en-US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</p:txBody>
      </p:sp>
      <p:sp>
        <p:nvSpPr>
          <p:cNvPr id="351" name="Google Shape;351;p55">
            <a:extLst>
              <a:ext uri="{FF2B5EF4-FFF2-40B4-BE49-F238E27FC236}">
                <a16:creationId xmlns:a16="http://schemas.microsoft.com/office/drawing/2014/main" id="{AC96234E-55FA-C2DF-F17D-4029FBCD8F3E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언제 사용하는가</a:t>
            </a:r>
            <a:r>
              <a:rPr lang="en-US" altLang="ko-KR" sz="4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?</a:t>
            </a:r>
            <a:endParaRPr sz="47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SemiBold"/>
              <a:sym typeface="Google Sans SemiBold"/>
            </a:endParaRPr>
          </a:p>
        </p:txBody>
      </p:sp>
      <p:grpSp>
        <p:nvGrpSpPr>
          <p:cNvPr id="352" name="Google Shape;352;p55">
            <a:extLst>
              <a:ext uri="{FF2B5EF4-FFF2-40B4-BE49-F238E27FC236}">
                <a16:creationId xmlns:a16="http://schemas.microsoft.com/office/drawing/2014/main" id="{26B513CE-B045-6BAE-9B99-BB79503751F8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53" name="Google Shape;353;p55">
              <a:extLst>
                <a:ext uri="{FF2B5EF4-FFF2-40B4-BE49-F238E27FC236}">
                  <a16:creationId xmlns:a16="http://schemas.microsoft.com/office/drawing/2014/main" id="{5B5D7B96-0C30-53C0-767B-F855983F6925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54" name="Google Shape;354;p55">
              <a:extLst>
                <a:ext uri="{FF2B5EF4-FFF2-40B4-BE49-F238E27FC236}">
                  <a16:creationId xmlns:a16="http://schemas.microsoft.com/office/drawing/2014/main" id="{9F5A29C3-8086-273E-40A2-332A0FB21D1D}"/>
                </a:ext>
              </a:extLst>
            </p:cNvPr>
            <p:cNvCxnSpPr>
              <a:endCxn id="353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5" name="Google Shape;355;p55">
              <a:extLst>
                <a:ext uri="{FF2B5EF4-FFF2-40B4-BE49-F238E27FC236}">
                  <a16:creationId xmlns:a16="http://schemas.microsoft.com/office/drawing/2014/main" id="{0C955755-6BCA-90F7-3EF0-B7A76D7ECC1E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56" name="Google Shape;356;p55">
            <a:extLst>
              <a:ext uri="{FF2B5EF4-FFF2-40B4-BE49-F238E27FC236}">
                <a16:creationId xmlns:a16="http://schemas.microsoft.com/office/drawing/2014/main" id="{76955584-B54E-7031-301C-2794BBB24880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57" name="Google Shape;357;p55">
              <a:extLst>
                <a:ext uri="{FF2B5EF4-FFF2-40B4-BE49-F238E27FC236}">
                  <a16:creationId xmlns:a16="http://schemas.microsoft.com/office/drawing/2014/main" id="{B7D1D497-7F6B-6BA9-81CE-EAA3AA8E663E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58" name="Google Shape;358;p55">
              <a:extLst>
                <a:ext uri="{FF2B5EF4-FFF2-40B4-BE49-F238E27FC236}">
                  <a16:creationId xmlns:a16="http://schemas.microsoft.com/office/drawing/2014/main" id="{890E9155-F09E-AFCA-3181-48D03A160BFB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59" name="Google Shape;359;p55">
              <a:extLst>
                <a:ext uri="{FF2B5EF4-FFF2-40B4-BE49-F238E27FC236}">
                  <a16:creationId xmlns:a16="http://schemas.microsoft.com/office/drawing/2014/main" id="{FD906B26-623E-8F43-C498-908B53A2437C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60" name="Google Shape;360;p55">
            <a:extLst>
              <a:ext uri="{FF2B5EF4-FFF2-40B4-BE49-F238E27FC236}">
                <a16:creationId xmlns:a16="http://schemas.microsoft.com/office/drawing/2014/main" id="{97DDAE31-A03C-C758-7D1A-040C7F118189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61" name="Google Shape;361;p55">
              <a:extLst>
                <a:ext uri="{FF2B5EF4-FFF2-40B4-BE49-F238E27FC236}">
                  <a16:creationId xmlns:a16="http://schemas.microsoft.com/office/drawing/2014/main" id="{46E142AF-8DF7-1CD1-677C-285419782C56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62" name="Google Shape;362;p55">
              <a:extLst>
                <a:ext uri="{FF2B5EF4-FFF2-40B4-BE49-F238E27FC236}">
                  <a16:creationId xmlns:a16="http://schemas.microsoft.com/office/drawing/2014/main" id="{9A4CA998-B215-5DF0-1827-2C0B44B4DD01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63" name="Google Shape;363;p55">
              <a:extLst>
                <a:ext uri="{FF2B5EF4-FFF2-40B4-BE49-F238E27FC236}">
                  <a16:creationId xmlns:a16="http://schemas.microsoft.com/office/drawing/2014/main" id="{2E1E5E8A-282E-1143-ADF0-B767521E9F21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64" name="Google Shape;364;p55">
            <a:extLst>
              <a:ext uri="{FF2B5EF4-FFF2-40B4-BE49-F238E27FC236}">
                <a16:creationId xmlns:a16="http://schemas.microsoft.com/office/drawing/2014/main" id="{0D65058D-F766-A4F3-4017-24357873A6B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5" y="665074"/>
            <a:ext cx="1530100" cy="1550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5075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/>
          <p:nvPr/>
        </p:nvSpPr>
        <p:spPr>
          <a:xfrm>
            <a:off x="507999" y="2185802"/>
            <a:ext cx="5802600" cy="1774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FontTx/>
              <a:buChar char="-"/>
            </a:pPr>
            <a:r>
              <a:rPr lang="en-US" altLang="ko-KR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Junit5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FontTx/>
              <a:buChar char="-"/>
            </a:pPr>
            <a:r>
              <a:rPr lang="en-US" altLang="ko-KR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AssertJ</a:t>
            </a:r>
            <a:endParaRPr lang="en-US" altLang="ko-KR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FontTx/>
              <a:buChar char="-"/>
            </a:pPr>
            <a:r>
              <a:rPr lang="en-US" altLang="ko-KR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Mockito</a:t>
            </a: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 </a:t>
            </a:r>
            <a:endParaRPr lang="en-US" altLang="ko-KR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</p:txBody>
      </p:sp>
      <p:sp>
        <p:nvSpPr>
          <p:cNvPr id="416" name="Google Shape;416;p59"/>
          <p:cNvSpPr txBox="1"/>
          <p:nvPr/>
        </p:nvSpPr>
        <p:spPr>
          <a:xfrm>
            <a:off x="480195" y="-40883"/>
            <a:ext cx="7910770" cy="188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테스트 코드 작성을 위한 라이브러리 </a:t>
            </a:r>
            <a:r>
              <a:rPr lang="en-US" altLang="ko-KR" sz="40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&amp;</a:t>
            </a:r>
            <a:r>
              <a:rPr lang="ko-KR" altLang="en-US" sz="40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 프레임워크 </a:t>
            </a:r>
            <a:endParaRPr lang="en-US" altLang="ko-KR" sz="40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</p:txBody>
      </p:sp>
      <p:pic>
        <p:nvPicPr>
          <p:cNvPr id="417" name="Google Shape;4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913" y="4012027"/>
            <a:ext cx="1551463" cy="4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8250" y="1897654"/>
            <a:ext cx="1547751" cy="1523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553018-3F77-8F9D-6AA2-658D748F7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148" y="2452709"/>
            <a:ext cx="413496" cy="41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ckito">
            <a:extLst>
              <a:ext uri="{FF2B5EF4-FFF2-40B4-BE49-F238E27FC236}">
                <a16:creationId xmlns:a16="http://schemas.microsoft.com/office/drawing/2014/main" id="{AAA50900-61D7-1207-807B-7F7F99A2E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543" y="3343446"/>
            <a:ext cx="1337162" cy="6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938</Words>
  <Application>Microsoft Macintosh PowerPoint</Application>
  <PresentationFormat>화면 슬라이드 쇼(16:9)</PresentationFormat>
  <Paragraphs>67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BM DoHyeon OTF</vt:lpstr>
      <vt:lpstr>Google Sans</vt:lpstr>
      <vt:lpstr>Google Sans Medium</vt:lpstr>
      <vt:lpstr>BM HANNA Pro OTF</vt:lpstr>
      <vt:lpstr>Roboto Mono Light</vt:lpstr>
      <vt:lpstr>Arial</vt:lpstr>
      <vt:lpstr>Google Sans SemiBold</vt:lpstr>
      <vt:lpstr>Google Sans Mono</vt:lpstr>
      <vt:lpstr>Menlo-Regular</vt:lpstr>
      <vt:lpstr>DevFest 2021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JEYONG LEE</cp:lastModifiedBy>
  <cp:revision>1</cp:revision>
  <dcterms:modified xsi:type="dcterms:W3CDTF">2025-03-23T05:22:22Z</dcterms:modified>
</cp:coreProperties>
</file>